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147478694" r:id="rId2"/>
    <p:sldId id="2147478695" r:id="rId3"/>
    <p:sldId id="2147478696" r:id="rId4"/>
    <p:sldId id="10810" r:id="rId5"/>
    <p:sldId id="2147478697" r:id="rId6"/>
    <p:sldId id="2147478698" r:id="rId7"/>
    <p:sldId id="2147478699" r:id="rId8"/>
    <p:sldId id="2147478700" r:id="rId9"/>
    <p:sldId id="2147478701" r:id="rId10"/>
    <p:sldId id="10811" r:id="rId11"/>
    <p:sldId id="10812" r:id="rId12"/>
    <p:sldId id="10813" r:id="rId13"/>
    <p:sldId id="2147478716" r:id="rId14"/>
    <p:sldId id="2147478702" r:id="rId15"/>
    <p:sldId id="2147478703" r:id="rId16"/>
    <p:sldId id="2147478704" r:id="rId17"/>
    <p:sldId id="214747870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013E89-733B-40B7-9C61-E8E567D7DCE5}" v="4" dt="2024-09-09T13:09:36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89713" autoAdjust="0"/>
  </p:normalViewPr>
  <p:slideViewPr>
    <p:cSldViewPr snapToGrid="0">
      <p:cViewPr varScale="1">
        <p:scale>
          <a:sx n="159" d="100"/>
          <a:sy n="159" d="100"/>
        </p:scale>
        <p:origin x="22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Carson" userId="8017f449-6061-4076-afa6-0efc6344f0ec" providerId="ADAL" clId="{9FE9A82A-5F99-405B-9876-A92D37CF6FBE}"/>
    <pc:docChg chg="modSld">
      <pc:chgData name="Phil Carson" userId="8017f449-6061-4076-afa6-0efc6344f0ec" providerId="ADAL" clId="{9FE9A82A-5F99-405B-9876-A92D37CF6FBE}" dt="2024-08-01T13:45:23.793" v="18" actId="20577"/>
      <pc:docMkLst>
        <pc:docMk/>
      </pc:docMkLst>
      <pc:sldChg chg="modNotesTx">
        <pc:chgData name="Phil Carson" userId="8017f449-6061-4076-afa6-0efc6344f0ec" providerId="ADAL" clId="{9FE9A82A-5F99-405B-9876-A92D37CF6FBE}" dt="2024-08-01T13:44:51.090" v="5" actId="20577"/>
        <pc:sldMkLst>
          <pc:docMk/>
          <pc:sldMk cId="686792401" sldId="10810"/>
        </pc:sldMkLst>
      </pc:sldChg>
      <pc:sldChg chg="modNotesTx">
        <pc:chgData name="Phil Carson" userId="8017f449-6061-4076-afa6-0efc6344f0ec" providerId="ADAL" clId="{9FE9A82A-5F99-405B-9876-A92D37CF6FBE}" dt="2024-08-01T13:45:01.690" v="11" actId="20577"/>
        <pc:sldMkLst>
          <pc:docMk/>
          <pc:sldMk cId="1225602640" sldId="10811"/>
        </pc:sldMkLst>
      </pc:sldChg>
      <pc:sldChg chg="modNotesTx">
        <pc:chgData name="Phil Carson" userId="8017f449-6061-4076-afa6-0efc6344f0ec" providerId="ADAL" clId="{9FE9A82A-5F99-405B-9876-A92D37CF6FBE}" dt="2024-08-01T13:45:02.856" v="12" actId="20577"/>
        <pc:sldMkLst>
          <pc:docMk/>
          <pc:sldMk cId="2802112230" sldId="10812"/>
        </pc:sldMkLst>
      </pc:sldChg>
      <pc:sldChg chg="modNotesTx">
        <pc:chgData name="Phil Carson" userId="8017f449-6061-4076-afa6-0efc6344f0ec" providerId="ADAL" clId="{9FE9A82A-5F99-405B-9876-A92D37CF6FBE}" dt="2024-08-01T13:45:04.577" v="13" actId="20577"/>
        <pc:sldMkLst>
          <pc:docMk/>
          <pc:sldMk cId="1596520654" sldId="10813"/>
        </pc:sldMkLst>
      </pc:sldChg>
      <pc:sldChg chg="modNotesTx">
        <pc:chgData name="Phil Carson" userId="8017f449-6061-4076-afa6-0efc6344f0ec" providerId="ADAL" clId="{9FE9A82A-5F99-405B-9876-A92D37CF6FBE}" dt="2024-08-01T13:44:47.306" v="3" actId="20577"/>
        <pc:sldMkLst>
          <pc:docMk/>
          <pc:sldMk cId="1114807311" sldId="2147478695"/>
        </pc:sldMkLst>
      </pc:sldChg>
      <pc:sldChg chg="modNotesTx">
        <pc:chgData name="Phil Carson" userId="8017f449-6061-4076-afa6-0efc6344f0ec" providerId="ADAL" clId="{9FE9A82A-5F99-405B-9876-A92D37CF6FBE}" dt="2024-08-01T13:44:49.325" v="4" actId="20577"/>
        <pc:sldMkLst>
          <pc:docMk/>
          <pc:sldMk cId="0" sldId="2147478696"/>
        </pc:sldMkLst>
      </pc:sldChg>
      <pc:sldChg chg="modNotesTx">
        <pc:chgData name="Phil Carson" userId="8017f449-6061-4076-afa6-0efc6344f0ec" providerId="ADAL" clId="{9FE9A82A-5F99-405B-9876-A92D37CF6FBE}" dt="2024-08-01T13:44:52.614" v="6" actId="20577"/>
        <pc:sldMkLst>
          <pc:docMk/>
          <pc:sldMk cId="3468450671" sldId="2147478697"/>
        </pc:sldMkLst>
      </pc:sldChg>
      <pc:sldChg chg="modNotesTx">
        <pc:chgData name="Phil Carson" userId="8017f449-6061-4076-afa6-0efc6344f0ec" providerId="ADAL" clId="{9FE9A82A-5F99-405B-9876-A92D37CF6FBE}" dt="2024-08-01T13:44:54.689" v="7" actId="20577"/>
        <pc:sldMkLst>
          <pc:docMk/>
          <pc:sldMk cId="178304513" sldId="2147478698"/>
        </pc:sldMkLst>
      </pc:sldChg>
      <pc:sldChg chg="modNotesTx">
        <pc:chgData name="Phil Carson" userId="8017f449-6061-4076-afa6-0efc6344f0ec" providerId="ADAL" clId="{9FE9A82A-5F99-405B-9876-A92D37CF6FBE}" dt="2024-08-01T13:44:56.539" v="8" actId="20577"/>
        <pc:sldMkLst>
          <pc:docMk/>
          <pc:sldMk cId="106071462" sldId="2147478699"/>
        </pc:sldMkLst>
      </pc:sldChg>
      <pc:sldChg chg="modSp mod modNotesTx">
        <pc:chgData name="Phil Carson" userId="8017f449-6061-4076-afa6-0efc6344f0ec" providerId="ADAL" clId="{9FE9A82A-5F99-405B-9876-A92D37CF6FBE}" dt="2024-08-01T13:44:58.296" v="9" actId="20577"/>
        <pc:sldMkLst>
          <pc:docMk/>
          <pc:sldMk cId="2863615833" sldId="2147478700"/>
        </pc:sldMkLst>
        <pc:spChg chg="mod">
          <ac:chgData name="Phil Carson" userId="8017f449-6061-4076-afa6-0efc6344f0ec" providerId="ADAL" clId="{9FE9A82A-5F99-405B-9876-A92D37CF6FBE}" dt="2024-07-29T16:31:07.201" v="2" actId="1076"/>
          <ac:spMkLst>
            <pc:docMk/>
            <pc:sldMk cId="2863615833" sldId="2147478700"/>
            <ac:spMk id="11" creationId="{F2330ADE-9ECC-D61B-960E-1A2FDD343794}"/>
          </ac:spMkLst>
        </pc:spChg>
        <pc:spChg chg="mod">
          <ac:chgData name="Phil Carson" userId="8017f449-6061-4076-afa6-0efc6344f0ec" providerId="ADAL" clId="{9FE9A82A-5F99-405B-9876-A92D37CF6FBE}" dt="2024-07-29T16:31:03.416" v="1" actId="1076"/>
          <ac:spMkLst>
            <pc:docMk/>
            <pc:sldMk cId="2863615833" sldId="2147478700"/>
            <ac:spMk id="12" creationId="{C7B1F6FF-AB6A-591B-27D5-4297256379B6}"/>
          </ac:spMkLst>
        </pc:spChg>
      </pc:sldChg>
      <pc:sldChg chg="modNotesTx">
        <pc:chgData name="Phil Carson" userId="8017f449-6061-4076-afa6-0efc6344f0ec" providerId="ADAL" clId="{9FE9A82A-5F99-405B-9876-A92D37CF6FBE}" dt="2024-08-01T13:44:59.985" v="10" actId="20577"/>
        <pc:sldMkLst>
          <pc:docMk/>
          <pc:sldMk cId="1908015921" sldId="2147478701"/>
        </pc:sldMkLst>
      </pc:sldChg>
      <pc:sldChg chg="modNotesTx">
        <pc:chgData name="Phil Carson" userId="8017f449-6061-4076-afa6-0efc6344f0ec" providerId="ADAL" clId="{9FE9A82A-5F99-405B-9876-A92D37CF6FBE}" dt="2024-08-01T13:45:08.186" v="15" actId="20577"/>
        <pc:sldMkLst>
          <pc:docMk/>
          <pc:sldMk cId="2837592078" sldId="2147478702"/>
        </pc:sldMkLst>
      </pc:sldChg>
      <pc:sldChg chg="modNotesTx">
        <pc:chgData name="Phil Carson" userId="8017f449-6061-4076-afa6-0efc6344f0ec" providerId="ADAL" clId="{9FE9A82A-5F99-405B-9876-A92D37CF6FBE}" dt="2024-08-01T13:45:13.182" v="16" actId="20577"/>
        <pc:sldMkLst>
          <pc:docMk/>
          <pc:sldMk cId="1810259665" sldId="2147478703"/>
        </pc:sldMkLst>
      </pc:sldChg>
      <pc:sldChg chg="modNotesTx">
        <pc:chgData name="Phil Carson" userId="8017f449-6061-4076-afa6-0efc6344f0ec" providerId="ADAL" clId="{9FE9A82A-5F99-405B-9876-A92D37CF6FBE}" dt="2024-08-01T13:45:14.826" v="17" actId="20577"/>
        <pc:sldMkLst>
          <pc:docMk/>
          <pc:sldMk cId="2526163185" sldId="2147478704"/>
        </pc:sldMkLst>
      </pc:sldChg>
      <pc:sldChg chg="modNotesTx">
        <pc:chgData name="Phil Carson" userId="8017f449-6061-4076-afa6-0efc6344f0ec" providerId="ADAL" clId="{9FE9A82A-5F99-405B-9876-A92D37CF6FBE}" dt="2024-08-01T13:45:23.793" v="18" actId="20577"/>
        <pc:sldMkLst>
          <pc:docMk/>
          <pc:sldMk cId="3771895859" sldId="2147478705"/>
        </pc:sldMkLst>
      </pc:sldChg>
      <pc:sldChg chg="modNotesTx">
        <pc:chgData name="Phil Carson" userId="8017f449-6061-4076-afa6-0efc6344f0ec" providerId="ADAL" clId="{9FE9A82A-5F99-405B-9876-A92D37CF6FBE}" dt="2024-08-01T13:45:06.435" v="14" actId="20577"/>
        <pc:sldMkLst>
          <pc:docMk/>
          <pc:sldMk cId="3023528594" sldId="2147478716"/>
        </pc:sldMkLst>
      </pc:sldChg>
    </pc:docChg>
  </pc:docChgLst>
  <pc:docChgLst>
    <pc:chgData name="Phil Carson" userId="8017f449-6061-4076-afa6-0efc6344f0ec" providerId="ADAL" clId="{45013E89-733B-40B7-9C61-E8E567D7DCE5}"/>
    <pc:docChg chg="modSld">
      <pc:chgData name="Phil Carson" userId="8017f449-6061-4076-afa6-0efc6344f0ec" providerId="ADAL" clId="{45013E89-733B-40B7-9C61-E8E567D7DCE5}" dt="2024-09-09T13:09:36.213" v="3" actId="20577"/>
      <pc:docMkLst>
        <pc:docMk/>
      </pc:docMkLst>
      <pc:sldChg chg="modSp">
        <pc:chgData name="Phil Carson" userId="8017f449-6061-4076-afa6-0efc6344f0ec" providerId="ADAL" clId="{45013E89-733B-40B7-9C61-E8E567D7DCE5}" dt="2024-09-09T13:09:36.213" v="3" actId="20577"/>
        <pc:sldMkLst>
          <pc:docMk/>
          <pc:sldMk cId="3771895859" sldId="2147478705"/>
        </pc:sldMkLst>
        <pc:graphicFrameChg chg="mod">
          <ac:chgData name="Phil Carson" userId="8017f449-6061-4076-afa6-0efc6344f0ec" providerId="ADAL" clId="{45013E89-733B-40B7-9C61-E8E567D7DCE5}" dt="2024-09-09T13:09:36.213" v="3" actId="20577"/>
          <ac:graphicFrameMkLst>
            <pc:docMk/>
            <pc:sldMk cId="3771895859" sldId="2147478705"/>
            <ac:graphicFrameMk id="6" creationId="{17E92497-E5D8-AC2C-F4FC-9049BD6DD8FC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coleMarshall\Downloads\exportBlockInstanceSetupProcess_2024-01-18-17-52-0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B9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834-472E-B511-9B838E88BF68}"/>
              </c:ext>
            </c:extLst>
          </c:dPt>
          <c:dPt>
            <c:idx val="1"/>
            <c:invertIfNegative val="0"/>
            <c:bubble3D val="0"/>
            <c:spPr>
              <a:solidFill>
                <a:srgbClr val="D83B0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834-472E-B511-9B838E88BF68}"/>
              </c:ext>
            </c:extLst>
          </c:dPt>
          <c:dPt>
            <c:idx val="2"/>
            <c:invertIfNegative val="0"/>
            <c:bubble3D val="0"/>
            <c:spPr>
              <a:solidFill>
                <a:srgbClr val="107C1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834-472E-B511-9B838E88BF68}"/>
              </c:ext>
            </c:extLst>
          </c:dPt>
          <c:cat>
            <c:strRef>
              <c:f>Sheet1!$A$2:$A$4</c:f>
              <c:strCache>
                <c:ptCount val="3"/>
                <c:pt idx="0">
                  <c:v>Optimization</c:v>
                </c:pt>
                <c:pt idx="1">
                  <c:v>Licensing</c:v>
                </c:pt>
                <c:pt idx="2">
                  <c:v>Security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0.45</c:v>
                </c:pt>
                <c:pt idx="1">
                  <c:v>0.23</c:v>
                </c:pt>
                <c:pt idx="2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34-472E-B511-9B838E88BF68}"/>
            </c:ext>
          </c:extLst>
        </c:ser>
        <c:ser>
          <c:idx val="1"/>
          <c:order val="1"/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Optimization</c:v>
                </c:pt>
                <c:pt idx="1">
                  <c:v>Licensing</c:v>
                </c:pt>
                <c:pt idx="2">
                  <c:v>Security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0.77</c:v>
                </c:pt>
                <c:pt idx="2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34-472E-B511-9B838E88B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4525871"/>
        <c:axId val="698429455"/>
      </c:barChart>
      <c:catAx>
        <c:axId val="4545258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endParaRPr lang="en-US"/>
          </a:p>
        </c:txPr>
        <c:crossAx val="698429455"/>
        <c:crosses val="autoZero"/>
        <c:auto val="1"/>
        <c:lblAlgn val="ctr"/>
        <c:lblOffset val="100"/>
        <c:noMultiLvlLbl val="0"/>
      </c:catAx>
      <c:valAx>
        <c:axId val="6984294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pPr>
            <a:endParaRPr lang="en-US"/>
          </a:p>
        </c:txPr>
        <c:crossAx val="4545258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Segoe UI Light" panose="020B0502040204020203" pitchFamily="34" charset="0"/>
          <a:cs typeface="Segoe UI Light" panose="020B0502040204020203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600" b="0" i="0" u="none" strike="noStrike" kern="1200" cap="all" spc="0" baseline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pPr>
            <a:r>
              <a:rPr lang="en-US" sz="1200" cap="none"/>
              <a:t>Password history</a:t>
            </a:r>
          </a:p>
        </c:rich>
      </c:tx>
      <c:layout>
        <c:manualLayout>
          <c:xMode val="edge"/>
          <c:yMode val="edge"/>
          <c:x val="0.3755370690010027"/>
          <c:y val="0.138471965119060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600" b="0" i="0" u="none" strike="noStrike" kern="1200" cap="all" spc="0" baseline="0">
              <a:solidFill>
                <a:schemeClr val="accent1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40391343"/>
        <c:axId val="2140394671"/>
      </c:barChart>
      <c:catAx>
        <c:axId val="2140391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0394671"/>
        <c:crosses val="autoZero"/>
        <c:auto val="1"/>
        <c:lblAlgn val="ctr"/>
        <c:lblOffset val="100"/>
        <c:noMultiLvlLbl val="0"/>
      </c:catAx>
      <c:valAx>
        <c:axId val="214039467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403913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600" b="0" i="0" u="none" strike="noStrike" kern="1200" cap="all" spc="0" baseline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pPr>
            <a:r>
              <a:rPr lang="en-US" sz="1200" cap="none"/>
              <a:t>Password history</a:t>
            </a:r>
          </a:p>
        </c:rich>
      </c:tx>
      <c:layout>
        <c:manualLayout>
          <c:xMode val="edge"/>
          <c:yMode val="edge"/>
          <c:x val="0.3755370690010027"/>
          <c:y val="0.138471965119060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600" b="0" i="0" u="none" strike="noStrike" kern="1200" cap="all" spc="0" baseline="0">
              <a:solidFill>
                <a:schemeClr val="accent1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40391343"/>
        <c:axId val="2140394671"/>
      </c:barChart>
      <c:catAx>
        <c:axId val="2140391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0394671"/>
        <c:crosses val="autoZero"/>
        <c:auto val="1"/>
        <c:lblAlgn val="ctr"/>
        <c:lblOffset val="100"/>
        <c:noMultiLvlLbl val="0"/>
      </c:catAx>
      <c:valAx>
        <c:axId val="214039467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403913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pPr>
            <a:r>
              <a:rPr lang="en-US"/>
              <a:t>Copilot Readiness</a:t>
            </a:r>
          </a:p>
        </c:rich>
      </c:tx>
      <c:layout>
        <c:manualLayout>
          <c:xMode val="edge"/>
          <c:yMode val="edge"/>
          <c:x val="0.28463623182264541"/>
          <c:y val="5.43785431688560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Segoe UI Light" panose="020B0502040204020203" pitchFamily="34" charset="0"/>
              <a:ea typeface="+mn-ea"/>
              <a:cs typeface="Segoe UI Light" panose="020B0502040204020203" pitchFamily="34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Sheet1!$A$17</c:f>
              <c:strCache>
                <c:ptCount val="1"/>
                <c:pt idx="0">
                  <c:v>Readiness</c:v>
                </c:pt>
              </c:strCache>
            </c:strRef>
          </c:tx>
          <c:spPr>
            <a:solidFill>
              <a:srgbClr val="D83B0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Segoe UI Light" panose="020B0502040204020203" pitchFamily="34" charset="0"/>
                    <a:ea typeface="+mn-ea"/>
                    <a:cs typeface="Segoe UI Light" panose="020B0502040204020203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Sheet1!$B$17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02-45EE-A914-EEBDD29379F3}"/>
            </c:ext>
          </c:extLst>
        </c:ser>
        <c:ser>
          <c:idx val="1"/>
          <c:order val="1"/>
          <c:tx>
            <c:strRef>
              <c:f>Sheet1!$A$18</c:f>
              <c:strCache>
                <c:ptCount val="1"/>
                <c:pt idx="0">
                  <c:v>Remaining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B02-45EE-A914-EEBDD29379F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B02-45EE-A914-EEBDD29379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Segoe UI Light" panose="020B0502040204020203" pitchFamily="34" charset="0"/>
                    <a:ea typeface="+mn-ea"/>
                    <a:cs typeface="Segoe UI Light" panose="020B0502040204020203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Sheet1!$B$18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02-45EE-A914-EEBDD29379F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95572335"/>
        <c:axId val="1025907567"/>
      </c:barChart>
      <c:catAx>
        <c:axId val="9955723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pPr>
            <a:endParaRPr lang="en-US"/>
          </a:p>
        </c:txPr>
        <c:crossAx val="1025907567"/>
        <c:crosses val="autoZero"/>
        <c:auto val="1"/>
        <c:lblAlgn val="ctr"/>
        <c:lblOffset val="100"/>
        <c:noMultiLvlLbl val="0"/>
      </c:catAx>
      <c:valAx>
        <c:axId val="10259075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pPr>
            <a:endParaRPr lang="en-US"/>
          </a:p>
        </c:txPr>
        <c:crossAx val="995572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Segoe UI Light" panose="020B0502040204020203" pitchFamily="34" charset="0"/>
              <a:ea typeface="+mn-ea"/>
              <a:cs typeface="Segoe UI Light" panose="020B05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Segoe UI Light" panose="020B0502040204020203" pitchFamily="34" charset="0"/>
          <a:cs typeface="Segoe UI Light" panose="020B0502040204020203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A60A9-8033-4242-8F08-F4F9AF7F2B6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FF82D-84F3-48FA-BEC3-E75A91A06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9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6541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955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29546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9239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3B1B03-5DA3-4F97-81DE-1B62EF0489D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8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3789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6264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6690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4666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863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4869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1755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F3202A-09F1-4462-A4C5-5A852E72BD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9586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F3202A-09F1-4462-A4C5-5A852E72BD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9586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256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400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3B1B03-5DA3-4F97-81DE-1B62EF0489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405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4597E-1690-905F-A760-2EA75F1B0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3D05CF-31E5-B236-5EF6-B0A87B553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4E4FA-CFFF-4731-BC2B-F9E3B6364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353A-25C2-4316-97C7-BAEDF95C081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46498-FD07-3AE0-1399-E4DF9DD7A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E5A28-CC3F-A262-F1AB-C9FAFBEB7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BE0A-16F8-482E-9407-E9A003C5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0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954FB-1DDC-C2EC-38AE-A408678FF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826C3-6723-8965-163A-DCE1B3B17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241B0-5C5D-18FA-85EE-31DB38B5D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353A-25C2-4316-97C7-BAEDF95C081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54CE5-F951-B7EB-719D-9BCF2EF6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CA998-49C3-64EB-E826-FEEAEB9F1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BE0A-16F8-482E-9407-E9A003C5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1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5E8FA-1AD6-6644-EFBB-0B88A3D7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78C1F-2992-B62C-4AC1-02990A5DD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4ED2F-44FB-5FC1-2F00-2DDFC562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353A-25C2-4316-97C7-BAEDF95C081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6F556-DEAE-DCEE-2BAD-215E7A01F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89A09-AAC4-5DA8-DD8C-2932AC5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BE0A-16F8-482E-9407-E9A003C5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47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870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14B97-1E80-6819-9D83-3BBEE27F7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DBB4B-A948-77E9-EC82-0AA6AE99E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2BAB5-B422-8122-5A31-929ED1394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353A-25C2-4316-97C7-BAEDF95C081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77927-B7D4-2DBF-CF3D-34D787185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1B4CC-BEBD-C22C-B15F-C997B97B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BE0A-16F8-482E-9407-E9A003C5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92374-ADAF-2CE8-EABE-FE906AFD6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B151F-8947-8E71-3B68-887C1A5CB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3A4FC-FE8F-13E6-206A-1BEB8E367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353A-25C2-4316-97C7-BAEDF95C081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D8400-5238-9A50-8372-F478F8C3E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E87E0-1A6D-00EC-E4A7-85B2917AE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BE0A-16F8-482E-9407-E9A003C5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7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D2515-F711-A095-6C9F-7588335BC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3052D-BBA8-3E37-A8C5-BB70FB7B4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0DAC92-157A-A6EA-E92F-A13999725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39A75-CB44-746A-25FA-2489AF994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353A-25C2-4316-97C7-BAEDF95C081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7635F-1047-FD2E-4CA6-4EB3C5FB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B84D2-265D-2E5D-76F4-6C91000D7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BE0A-16F8-482E-9407-E9A003C5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0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0D948-35D1-0A72-13C7-107271976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0593F-3532-FD32-9E1A-21F45D8DA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AA928-0BBF-881F-8DAF-3E99C3BBB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DD8EC2-0F50-FA86-8C41-41EA1A861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EC6BA3-A1F9-3FBA-EAF7-10965317CE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DC80BD-631F-D037-CAB1-533118C33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353A-25C2-4316-97C7-BAEDF95C081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EE739-8FF8-8BC1-E996-625DC7C06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A9D560-BFC5-F14F-891E-F6AA018ED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BE0A-16F8-482E-9407-E9A003C5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2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C2EC3-1AC6-916C-FB9E-D11452199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F4BCBE-9BAE-F380-33A6-B98ED36D8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353A-25C2-4316-97C7-BAEDF95C081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5428F3-B336-109D-C7C5-95921DEFB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CF1BD-01B2-E89B-4593-B8B2ECFE9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BE0A-16F8-482E-9407-E9A003C5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82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0EE111-6DB9-AFBA-E162-75C1DDD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353A-25C2-4316-97C7-BAEDF95C081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9689E2-4273-F0BC-D507-E2EE3D2B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203E2-EFB8-5D6B-7EEB-F173B39F2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BE0A-16F8-482E-9407-E9A003C5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5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A3C3A-FEA5-694B-BD7D-DE0C99C3E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C02CD-EF0B-1089-3F05-1140F736C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BC21B-B68E-79AF-8371-01E20E3A7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12471-719E-E106-E752-5A487D526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353A-25C2-4316-97C7-BAEDF95C081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1A9F7-4951-53CA-CFF2-B99478899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4385C-E738-74F5-0F8C-339D8CC04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BE0A-16F8-482E-9407-E9A003C5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3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2A07D-C4C3-9CE8-7695-FC81A8395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D12F78-F56A-4CD8-5A71-432277439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88DE52-F4D3-6347-8C97-E008CEB7B8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9AEB-1B68-6949-C2D8-78F46A63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353A-25C2-4316-97C7-BAEDF95C081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F94B4B-1EF2-989F-EFF0-ED55BC9E5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2EABA-2701-DD20-46B6-AE9202D57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BE0A-16F8-482E-9407-E9A003C5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6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D68C69-42DD-6972-F629-299DD0BFB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EBD82-3A41-D09B-1976-80C256FE1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774BB-1832-48F0-0DE9-98B4585D16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D353A-25C2-4316-97C7-BAEDF95C0817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214E5-F077-766A-F21F-00DE93F15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A17CE-E29C-9D5F-389A-C17A196B24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F6BE0A-16F8-482E-9407-E9A003C5B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2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microsoft.com/en-us/worklab/work-trend-index/copilots-earliest-users-teach-us-about-generative-ai-at-work" TargetMode="External"/><Relationship Id="rId4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287250" cy="6667500"/>
          <a:chOff x="0" y="0"/>
          <a:chExt cx="12287250" cy="6667500"/>
        </a:xfrm>
      </p:grpSpPr>
      <p:sp>
        <p:nvSpPr>
          <p:cNvPr id="2" name="TextBox 1"/>
          <p:cNvSpPr txBox="1"/>
          <p:nvPr/>
        </p:nvSpPr>
        <p:spPr>
          <a:xfrm>
            <a:off x="0" y="1905000"/>
            <a:ext cx="12192000" cy="4286250"/>
          </a:xfrm>
          <a:prstGeom prst="rect">
            <a:avLst/>
          </a:prstGeom>
          <a:solidFill>
            <a:srgbClr val="FFFFFF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250" y="1422320"/>
            <a:ext cx="12192000" cy="3785652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Copilot Readiness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>
                <a:solidFill>
                  <a:srgbClr val="000000">
                    <a:alpha val="100000"/>
                  </a:srgbClr>
                </a:solidFill>
                <a:latin typeface="Segoe UI Light"/>
              </a:rPr>
              <a:t>Assessment</a:t>
            </a:r>
            <a:endParaRPr kumimoji="0" lang="en-US" sz="60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Sample Customer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250" y="5429250"/>
            <a:ext cx="12192000" cy="369332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Prepared for Sample Customer / July 25</a:t>
            </a:r>
            <a:r>
              <a:rPr kumimoji="0" 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, 2024</a:t>
            </a:r>
          </a:p>
        </p:txBody>
      </p:sp>
      <p:pic>
        <p:nvPicPr>
          <p:cNvPr id="1026" name="Picture 2" descr="Microsoft Logo, symbol, meaning, history, PNG, brand">
            <a:extLst>
              <a:ext uri="{FF2B5EF4-FFF2-40B4-BE49-F238E27FC236}">
                <a16:creationId xmlns:a16="http://schemas.microsoft.com/office/drawing/2014/main" id="{38177E7D-4A53-52D4-A9D0-72D27169E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9825"/>
          <a:chOff x="0" y="0"/>
          <a:chExt cx="12192000" cy="6219825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09B522A-4599-F433-51CF-B0B815EBDD95}"/>
              </a:ext>
            </a:extLst>
          </p:cNvPr>
          <p:cNvSpPr/>
          <p:nvPr/>
        </p:nvSpPr>
        <p:spPr bwMode="auto">
          <a:xfrm>
            <a:off x="0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Calibr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302" y="185537"/>
            <a:ext cx="3898960" cy="38625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Security</a:t>
            </a:r>
            <a:endParaRPr kumimoji="0" lang="en-US" sz="40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Operating Systems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21" name="Picture 2" descr="Microsoft Logo, symbol, meaning, history, PNG, brand">
            <a:extLst>
              <a:ext uri="{FF2B5EF4-FFF2-40B4-BE49-F238E27FC236}">
                <a16:creationId xmlns:a16="http://schemas.microsoft.com/office/drawing/2014/main" id="{2219BEBA-9912-31A3-0588-746F3B0A3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292AAF-6363-3031-ECB0-A1B55824EC03}"/>
              </a:ext>
            </a:extLst>
          </p:cNvPr>
          <p:cNvSpPr txBox="1"/>
          <p:nvPr/>
        </p:nvSpPr>
        <p:spPr>
          <a:xfrm>
            <a:off x="254300" y="2562148"/>
            <a:ext cx="3993959" cy="29238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Out of 4,063 inventoried devices:</a:t>
            </a: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309 Servers were running an unsupported Operating System</a:t>
            </a: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50 Desktops were running an unsupported Operating System</a:t>
            </a: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Microsoft 365 provides access to the most current desktop operating systems and could help keep your environment up to date.</a:t>
            </a: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</p:txBody>
      </p:sp>
      <p:pic>
        <p:nvPicPr>
          <p:cNvPr id="5" name="Supportability: Desktop Operating Systems" descr="Supportability: Desktop Operating Systems">
            <a:extLst>
              <a:ext uri="{FF2B5EF4-FFF2-40B4-BE49-F238E27FC236}">
                <a16:creationId xmlns:a16="http://schemas.microsoft.com/office/drawing/2014/main" id="{9B1770E1-5CB7-458A-3BD9-9FFA474163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707" y="1156308"/>
            <a:ext cx="5306139" cy="507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602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9825"/>
          <a:chOff x="0" y="0"/>
          <a:chExt cx="12192000" cy="6219825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09B522A-4599-F433-51CF-B0B815EBDD95}"/>
              </a:ext>
            </a:extLst>
          </p:cNvPr>
          <p:cNvSpPr/>
          <p:nvPr/>
        </p:nvSpPr>
        <p:spPr bwMode="auto">
          <a:xfrm>
            <a:off x="0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Calibr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302" y="185537"/>
            <a:ext cx="3898960" cy="43550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Security</a:t>
            </a:r>
            <a:endParaRPr kumimoji="0" lang="en-US" sz="40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Productivity Applications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21" name="Picture 2" descr="Microsoft Logo, symbol, meaning, history, PNG, brand">
            <a:extLst>
              <a:ext uri="{FF2B5EF4-FFF2-40B4-BE49-F238E27FC236}">
                <a16:creationId xmlns:a16="http://schemas.microsoft.com/office/drawing/2014/main" id="{2219BEBA-9912-31A3-0588-746F3B0A3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292AAF-6363-3031-ECB0-A1B55824EC03}"/>
              </a:ext>
            </a:extLst>
          </p:cNvPr>
          <p:cNvSpPr txBox="1"/>
          <p:nvPr/>
        </p:nvSpPr>
        <p:spPr>
          <a:xfrm>
            <a:off x="254300" y="2562148"/>
            <a:ext cx="3993959" cy="270843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Out of 4,063 inventoried devices:</a:t>
            </a: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2% of your Office installs were unsupported</a:t>
            </a: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2% of your Visio Installs were unsupported</a:t>
            </a: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7% of your Project installs were unsupported</a:t>
            </a: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Keeping productivity applications up to date not only minimizes attack surface but also ensures your users have access to the best features, such as Copilot.</a:t>
            </a:r>
          </a:p>
        </p:txBody>
      </p:sp>
      <p:pic>
        <p:nvPicPr>
          <p:cNvPr id="5" name="Supportability: Desktop Operating Systems">
            <a:extLst>
              <a:ext uri="{FF2B5EF4-FFF2-40B4-BE49-F238E27FC236}">
                <a16:creationId xmlns:a16="http://schemas.microsoft.com/office/drawing/2014/main" id="{9B1770E1-5CB7-458A-3BD9-9FFA474163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47209" y="1156308"/>
            <a:ext cx="5071135" cy="507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12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9825"/>
          <a:chOff x="0" y="0"/>
          <a:chExt cx="12192000" cy="6219825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09B522A-4599-F433-51CF-B0B815EBDD95}"/>
              </a:ext>
            </a:extLst>
          </p:cNvPr>
          <p:cNvSpPr/>
          <p:nvPr/>
        </p:nvSpPr>
        <p:spPr bwMode="auto">
          <a:xfrm>
            <a:off x="0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Calibr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302" y="185537"/>
            <a:ext cx="3898960" cy="43550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Security</a:t>
            </a:r>
            <a:endParaRPr kumimoji="0" lang="en-US" sz="40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Security Applications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21" name="Picture 2" descr="Microsoft Logo, symbol, meaning, history, PNG, brand">
            <a:extLst>
              <a:ext uri="{FF2B5EF4-FFF2-40B4-BE49-F238E27FC236}">
                <a16:creationId xmlns:a16="http://schemas.microsoft.com/office/drawing/2014/main" id="{2219BEBA-9912-31A3-0588-746F3B0A3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292AAF-6363-3031-ECB0-A1B55824EC03}"/>
              </a:ext>
            </a:extLst>
          </p:cNvPr>
          <p:cNvSpPr txBox="1"/>
          <p:nvPr/>
        </p:nvSpPr>
        <p:spPr>
          <a:xfrm>
            <a:off x="254300" y="2562148"/>
            <a:ext cx="3993959" cy="33701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Across your environment, we identified:</a:t>
            </a: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4 Threat Protection tools</a:t>
            </a: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2 Security Management tools</a:t>
            </a: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1 Information Protection tools</a:t>
            </a: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1 Systems Management tools</a:t>
            </a: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1 Identity Protection tools</a:t>
            </a: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Microsoft 365 E5 provides functionality across these 5 categories that could assist in consolidation.</a:t>
            </a: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</p:txBody>
      </p:sp>
      <p:pic>
        <p:nvPicPr>
          <p:cNvPr id="6" name="Supportability: Desktop Operating Systems">
            <a:extLst>
              <a:ext uri="{FF2B5EF4-FFF2-40B4-BE49-F238E27FC236}">
                <a16:creationId xmlns:a16="http://schemas.microsoft.com/office/drawing/2014/main" id="{D68785F1-36AD-D400-1E1C-8D1FF6CB10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47209" y="1156308"/>
            <a:ext cx="5071135" cy="507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520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9825"/>
          <a:chOff x="0" y="0"/>
          <a:chExt cx="12192000" cy="6219825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09B522A-4599-F433-51CF-B0B815EBDD95}"/>
              </a:ext>
            </a:extLst>
          </p:cNvPr>
          <p:cNvSpPr/>
          <p:nvPr/>
        </p:nvSpPr>
        <p:spPr bwMode="auto">
          <a:xfrm>
            <a:off x="0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302" y="185537"/>
            <a:ext cx="3898960" cy="43550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 dirty="0"/>
          </a:p>
          <a:p>
            <a:pPr marL="47625" marR="0" lvl="0" indent="0" algn="l" fontAlgn="base">
              <a:lnSpc>
                <a:spcPct val="100000"/>
              </a:lnSpc>
              <a:spcAft>
                <a:spcPts val="600"/>
              </a:spcAft>
            </a:pPr>
            <a:r>
              <a:rPr lang="en-US" sz="4000" u="none" spc="0" dirty="0">
                <a:solidFill>
                  <a:srgbClr val="000000">
                    <a:alpha val="100000"/>
                  </a:srgbClr>
                </a:solidFill>
                <a:latin typeface="Segoe UI Light"/>
              </a:rPr>
              <a:t>Security</a:t>
            </a:r>
            <a:endParaRPr lang="en-US" sz="4000" u="none" spc="0" dirty="0">
              <a:solidFill>
                <a:srgbClr val="000000">
                  <a:alpha val="100000"/>
                </a:srgbClr>
              </a:solidFill>
              <a:latin typeface="Segoe UI Light"/>
              <a:cs typeface="Segoe UI Light"/>
            </a:endParaRPr>
          </a:p>
          <a:p>
            <a:pPr marL="47625">
              <a:spcAft>
                <a:spcPts val="600"/>
              </a:spcAft>
            </a:pPr>
            <a:r>
              <a:rPr lang="en-US" sz="3200" dirty="0">
                <a:solidFill>
                  <a:srgbClr val="000000">
                    <a:alpha val="100000"/>
                  </a:srgbClr>
                </a:solidFill>
                <a:latin typeface="Segoe UI Semibold"/>
                <a:cs typeface="Segoe UI Semibold"/>
              </a:rPr>
              <a:t>Return on Investment</a:t>
            </a:r>
            <a:endParaRPr lang="en-US" dirty="0"/>
          </a:p>
          <a:p>
            <a:pPr marL="47625" marR="0" lvl="0" indent="0" algn="l" fontAlgn="base">
              <a:lnSpc>
                <a:spcPct val="100000"/>
              </a:lnSpc>
              <a:spcAft>
                <a:spcPts val="600"/>
              </a:spcAft>
            </a:pPr>
            <a:endParaRPr lang="en-US" sz="3200" dirty="0">
              <a:solidFill>
                <a:srgbClr val="000000">
                  <a:alpha val="100000"/>
                </a:srgb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solidFill>
                <a:srgbClr val="000000">
                  <a:alpha val="100000"/>
                </a:srgbClr>
              </a:solidFill>
              <a:latin typeface="Segoe UI Light"/>
              <a:cs typeface="Segoe UI Light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fontAlgn="base">
              <a:lnSpc>
                <a:spcPct val="100000"/>
              </a:lnSpc>
              <a:spcAft>
                <a:spcPts val="600"/>
              </a:spcAft>
            </a:pPr>
            <a:endParaRPr lang="en-US" sz="3200" u="none" spc="0" dirty="0">
              <a:solidFill>
                <a:srgbClr val="000000">
                  <a:alpha val="100000"/>
                </a:srgb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47625" marR="0" lvl="0" indent="0" algn="l" fontAlgn="base">
              <a:lnSpc>
                <a:spcPct val="100000"/>
              </a:lnSpc>
              <a:spcAft>
                <a:spcPts val="600"/>
              </a:spcAft>
            </a:pPr>
            <a:endParaRPr lang="en-US" sz="1400" dirty="0">
              <a:solidFill>
                <a:srgbClr val="000000">
                  <a:alpha val="100000"/>
                </a:srgbClr>
              </a:solidFill>
              <a:latin typeface="Segoe UI Light"/>
            </a:endParaRPr>
          </a:p>
        </p:txBody>
      </p:sp>
      <p:pic>
        <p:nvPicPr>
          <p:cNvPr id="21" name="Picture 2" descr="Microsoft Logo, symbol, meaning, history, PNG, brand">
            <a:extLst>
              <a:ext uri="{FF2B5EF4-FFF2-40B4-BE49-F238E27FC236}">
                <a16:creationId xmlns:a16="http://schemas.microsoft.com/office/drawing/2014/main" id="{2219BEBA-9912-31A3-0588-746F3B0A3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 graph of a graph with a red line&#10;&#10;Description automatically generated with medium confidence">
            <a:extLst>
              <a:ext uri="{FF2B5EF4-FFF2-40B4-BE49-F238E27FC236}">
                <a16:creationId xmlns:a16="http://schemas.microsoft.com/office/drawing/2014/main" id="{09F4B168-AD49-6192-C0ED-A278835C6C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128" y="1156447"/>
            <a:ext cx="8193025" cy="4267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4EB7140-9E5E-A460-1D95-A0C5F6B6F0E0}"/>
              </a:ext>
            </a:extLst>
          </p:cNvPr>
          <p:cNvSpPr/>
          <p:nvPr/>
        </p:nvSpPr>
        <p:spPr>
          <a:xfrm>
            <a:off x="4930588" y="4876800"/>
            <a:ext cx="519953" cy="2510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A6F010-6E9F-D06E-BA4B-D1A45C8AC40E}"/>
              </a:ext>
            </a:extLst>
          </p:cNvPr>
          <p:cNvSpPr/>
          <p:nvPr/>
        </p:nvSpPr>
        <p:spPr>
          <a:xfrm>
            <a:off x="11582400" y="4876800"/>
            <a:ext cx="519953" cy="2510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DCB68E-AB47-631C-3C81-FF045D3CF5E0}"/>
              </a:ext>
            </a:extLst>
          </p:cNvPr>
          <p:cNvSpPr txBox="1"/>
          <p:nvPr/>
        </p:nvSpPr>
        <p:spPr>
          <a:xfrm>
            <a:off x="254300" y="2562148"/>
            <a:ext cx="3993959" cy="36625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>
              <a:spcAft>
                <a:spcPts val="600"/>
              </a:spcAft>
              <a:defRPr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Segoe UI Light"/>
                <a:cs typeface="Segoe UI Light"/>
              </a:rPr>
              <a:t>A Microsoft 365 E5 </a:t>
            </a:r>
            <a:r>
              <a:rPr lang="en-US" sz="1400">
                <a:solidFill>
                  <a:srgbClr val="000000">
                    <a:alpha val="100000"/>
                  </a:srgbClr>
                </a:solidFill>
                <a:latin typeface="Segoe UI Light"/>
                <a:cs typeface="Segoe UI Light"/>
              </a:rPr>
              <a:t>Step-Up could</a:t>
            </a: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Segoe UI Light"/>
                <a:cs typeface="Segoe UI Light"/>
              </a:rPr>
              <a:t> mean a $150,000 decrease in spending over 3 years.</a:t>
            </a:r>
          </a:p>
          <a:p>
            <a:pPr marL="47625">
              <a:spcAft>
                <a:spcPts val="600"/>
              </a:spcAft>
              <a:defRPr/>
            </a:pPr>
            <a:endParaRPr lang="en-US" sz="1400" dirty="0">
              <a:solidFill>
                <a:srgbClr val="000000">
                  <a:alpha val="100000"/>
                </a:srgbClr>
              </a:solidFill>
              <a:latin typeface="Segoe UI Light"/>
              <a:cs typeface="Segoe UI Light"/>
            </a:endParaRPr>
          </a:p>
          <a:p>
            <a:pPr marL="47625">
              <a:spcAft>
                <a:spcPts val="600"/>
              </a:spcAft>
              <a:defRPr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Segoe UI Light"/>
                <a:cs typeface="Segoe UI Light"/>
              </a:rPr>
              <a:t>Benefits of Microsoft E5 include:</a:t>
            </a:r>
          </a:p>
          <a:p>
            <a:pPr marL="333375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Segoe UI Light"/>
                <a:cs typeface="Segoe UI Light"/>
              </a:rPr>
              <a:t>Defender for Endpoint P2</a:t>
            </a:r>
          </a:p>
          <a:p>
            <a:pPr marL="333375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Segoe UI Light"/>
                <a:cs typeface="Segoe UI Light"/>
              </a:rPr>
              <a:t>Defender for Identity</a:t>
            </a:r>
          </a:p>
          <a:p>
            <a:pPr marL="333375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Segoe UI Light"/>
                <a:cs typeface="Segoe UI Light"/>
              </a:rPr>
              <a:t>Defender for Office P2</a:t>
            </a:r>
          </a:p>
          <a:p>
            <a:pPr marL="333375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Segoe UI Light"/>
                <a:cs typeface="Segoe UI Light"/>
              </a:rPr>
              <a:t>Endpoint DLP</a:t>
            </a:r>
          </a:p>
          <a:p>
            <a:pPr marL="333375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Segoe UI Light"/>
                <a:cs typeface="Segoe UI Light"/>
              </a:rPr>
              <a:t>RBAC</a:t>
            </a:r>
          </a:p>
          <a:p>
            <a:pPr marL="333375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Segoe UI Light"/>
                <a:cs typeface="Segoe UI Light"/>
              </a:rPr>
              <a:t>eDiscovery Premium</a:t>
            </a:r>
          </a:p>
          <a:p>
            <a:pPr marL="333375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rgbClr val="000000">
                  <a:alpha val="100000"/>
                </a:srgbClr>
              </a:solidFill>
              <a:latin typeface="Segoe UI Light"/>
              <a:cs typeface="Segoe UI Light"/>
            </a:endParaRPr>
          </a:p>
          <a:p>
            <a:pPr marL="47625">
              <a:spcAft>
                <a:spcPts val="600"/>
              </a:spcAft>
              <a:defRPr/>
            </a:pPr>
            <a:r>
              <a:rPr lang="en-US" sz="1400" dirty="0">
                <a:solidFill>
                  <a:srgbClr val="000000">
                    <a:alpha val="100000"/>
                  </a:srgbClr>
                </a:solidFill>
                <a:latin typeface="Segoe UI Light"/>
                <a:cs typeface="Segoe UI Light"/>
              </a:rPr>
              <a:t>See Microsoft.com for a full list of additional E5 features</a:t>
            </a:r>
          </a:p>
        </p:txBody>
      </p:sp>
    </p:spTree>
    <p:extLst>
      <p:ext uri="{BB962C8B-B14F-4D97-AF65-F5344CB8AC3E}">
        <p14:creationId xmlns:p14="http://schemas.microsoft.com/office/powerpoint/2010/main" val="3023528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0300"/>
          <a:chOff x="0" y="0"/>
          <a:chExt cx="12192000" cy="621030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D232C19-9FA6-2E44-7618-FE8F7152C66B}"/>
              </a:ext>
            </a:extLst>
          </p:cNvPr>
          <p:cNvSpPr/>
          <p:nvPr/>
        </p:nvSpPr>
        <p:spPr bwMode="auto">
          <a:xfrm>
            <a:off x="0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Calibr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924050"/>
            <a:ext cx="4057650" cy="369332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9376" y="2304411"/>
            <a:ext cx="3858008" cy="4933950"/>
          </a:xfrm>
          <a:prstGeom prst="rect">
            <a:avLst/>
          </a:prstGeom>
          <a:noFill/>
        </p:spPr>
        <p:txBody>
          <a:bodyPr lIns="91440" tIns="142875" rIns="91440" bIns="45720" rtlCol="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>
                  <a:alpha val="100000"/>
                </a:srgbClr>
              </a:buClr>
              <a:buSzTx/>
              <a:buFontTx/>
              <a:buNone/>
              <a:tabLst/>
              <a:defRPr/>
            </a:pP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222222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>
                  <a:alpha val="100000"/>
                </a:srgbClr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222222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Today, 0 of your users are currently licensed for Copilot.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22222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>
                  <a:alpha val="100000"/>
                </a:srgbClr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22222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>
                  <a:alpha val="100000"/>
                </a:srgbClr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222222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By holding a Business or Enterprise Microsoft 365 license, 730 of your users are eligible for Copilot at an incremental monthly cost.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22222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>
                  <a:alpha val="100000"/>
                </a:srgbClr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22222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>
                  <a:alpha val="100000"/>
                </a:srgbClr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222222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To license the remaining 5 users for Copilot, they will first need to step up to a Copilot for Microsoft 365 compatible license.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2" descr="Microsoft Logo, symbol, meaning, history, PNG, brand">
            <a:extLst>
              <a:ext uri="{FF2B5EF4-FFF2-40B4-BE49-F238E27FC236}">
                <a16:creationId xmlns:a16="http://schemas.microsoft.com/office/drawing/2014/main" id="{0DC7CBB9-84D3-B81A-3AB9-3CBEBEE34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DFC34A5-224D-388A-0A61-37CEBBED5D81}"/>
              </a:ext>
            </a:extLst>
          </p:cNvPr>
          <p:cNvSpPr txBox="1"/>
          <p:nvPr/>
        </p:nvSpPr>
        <p:spPr>
          <a:xfrm>
            <a:off x="479376" y="155257"/>
            <a:ext cx="3969886" cy="2277547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Licensing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How ready is your user base for Copilot licensing?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27B9ABF-A207-6E24-1E40-442D6D4B4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377" y="1250284"/>
            <a:ext cx="3675707" cy="5145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DCE1BCE-57ED-F597-7A61-2D2DA2E6401E}"/>
              </a:ext>
            </a:extLst>
          </p:cNvPr>
          <p:cNvSpPr/>
          <p:nvPr/>
        </p:nvSpPr>
        <p:spPr>
          <a:xfrm>
            <a:off x="8586592" y="5766736"/>
            <a:ext cx="507304" cy="1691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92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0300"/>
          <a:chOff x="0" y="0"/>
          <a:chExt cx="12192000" cy="621030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348E1A-DCBB-91FF-790B-1A6086013F75}"/>
              </a:ext>
            </a:extLst>
          </p:cNvPr>
          <p:cNvSpPr/>
          <p:nvPr/>
        </p:nvSpPr>
        <p:spPr bwMode="auto">
          <a:xfrm>
            <a:off x="0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Calibr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98DC65B-DC80-4153-DEAF-DFF065686223}"/>
              </a:ext>
            </a:extLst>
          </p:cNvPr>
          <p:cNvSpPr txBox="1"/>
          <p:nvPr/>
        </p:nvSpPr>
        <p:spPr>
          <a:xfrm>
            <a:off x="479376" y="155257"/>
            <a:ext cx="3969886" cy="196977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Optimization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Collaboration Tool Adoption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500B65-5BEF-7604-7119-2D9FF535FD61}"/>
              </a:ext>
            </a:extLst>
          </p:cNvPr>
          <p:cNvSpPr/>
          <p:nvPr/>
        </p:nvSpPr>
        <p:spPr>
          <a:xfrm>
            <a:off x="4813199" y="2231571"/>
            <a:ext cx="2234376" cy="3972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E4059A-466F-8684-7DDA-2306579EFC12}"/>
              </a:ext>
            </a:extLst>
          </p:cNvPr>
          <p:cNvSpPr/>
          <p:nvPr/>
        </p:nvSpPr>
        <p:spPr>
          <a:xfrm>
            <a:off x="7188119" y="2251586"/>
            <a:ext cx="2234376" cy="3972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9946A41-0651-9465-E25E-15D197EBDD58}"/>
              </a:ext>
            </a:extLst>
          </p:cNvPr>
          <p:cNvSpPr/>
          <p:nvPr/>
        </p:nvSpPr>
        <p:spPr>
          <a:xfrm>
            <a:off x="9575191" y="2250621"/>
            <a:ext cx="2234376" cy="3972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1C8677-B337-4A97-8C30-55819E99204B}"/>
              </a:ext>
            </a:extLst>
          </p:cNvPr>
          <p:cNvSpPr txBox="1"/>
          <p:nvPr/>
        </p:nvSpPr>
        <p:spPr>
          <a:xfrm>
            <a:off x="4856849" y="2378127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SharePoint Accounts</a:t>
            </a: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FB6704-12AD-3169-E220-00AE69E69BF7}"/>
              </a:ext>
            </a:extLst>
          </p:cNvPr>
          <p:cNvSpPr txBox="1"/>
          <p:nvPr/>
        </p:nvSpPr>
        <p:spPr>
          <a:xfrm>
            <a:off x="7328859" y="237774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OneDrive Accounts</a:t>
            </a: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60F21D-D54C-A7C9-4AA6-B23D4067FE40}"/>
              </a:ext>
            </a:extLst>
          </p:cNvPr>
          <p:cNvSpPr txBox="1"/>
          <p:nvPr/>
        </p:nvSpPr>
        <p:spPr>
          <a:xfrm>
            <a:off x="9926915" y="2374869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Teams Usage</a:t>
            </a: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07B6ACBA-A6D7-EB94-E852-2CACE5F369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59784" y="2771832"/>
            <a:ext cx="2809031" cy="2106772"/>
          </a:xfrm>
          <a:prstGeom prst="rect">
            <a:avLst/>
          </a:prstGeom>
          <a:effectLst/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C07BE6AE-0E29-ECEE-88D6-A51A2B8026BC}"/>
              </a:ext>
            </a:extLst>
          </p:cNvPr>
          <p:cNvSpPr txBox="1"/>
          <p:nvPr/>
        </p:nvSpPr>
        <p:spPr>
          <a:xfrm>
            <a:off x="5556627" y="3544364"/>
            <a:ext cx="93610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87%</a:t>
            </a:r>
            <a:endParaRPr kumimoji="0" lang="en-CA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C481E79-ECE3-3FF1-C11A-0D5A78861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89790" y="2791847"/>
            <a:ext cx="2809031" cy="2106772"/>
          </a:xfrm>
          <a:prstGeom prst="rect">
            <a:avLst/>
          </a:prstGeom>
          <a:effectLst/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7D34064-C6E0-206C-FD04-7E01F68C0BAA}"/>
              </a:ext>
            </a:extLst>
          </p:cNvPr>
          <p:cNvSpPr txBox="1"/>
          <p:nvPr/>
        </p:nvSpPr>
        <p:spPr>
          <a:xfrm>
            <a:off x="7924733" y="3564379"/>
            <a:ext cx="93610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79%</a:t>
            </a:r>
            <a:endParaRPr kumimoji="0" lang="en-CA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504149A0-0C14-4B15-8B56-6C484772E8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06118" y="2744201"/>
            <a:ext cx="2809029" cy="2106772"/>
          </a:xfrm>
          <a:prstGeom prst="rect">
            <a:avLst/>
          </a:prstGeom>
          <a:effectLst/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27AE280C-55AE-4886-9664-A20868A66724}"/>
              </a:ext>
            </a:extLst>
          </p:cNvPr>
          <p:cNvSpPr txBox="1"/>
          <p:nvPr/>
        </p:nvSpPr>
        <p:spPr>
          <a:xfrm>
            <a:off x="10214230" y="3558597"/>
            <a:ext cx="93610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40%</a:t>
            </a:r>
            <a:endParaRPr kumimoji="0" lang="en-CA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E030F18-2146-7EFC-E58F-1C9CAA875F98}"/>
              </a:ext>
            </a:extLst>
          </p:cNvPr>
          <p:cNvSpPr txBox="1"/>
          <p:nvPr/>
        </p:nvSpPr>
        <p:spPr>
          <a:xfrm>
            <a:off x="4940851" y="5296178"/>
            <a:ext cx="1944216" cy="758679"/>
          </a:xfrm>
          <a:prstGeom prst="rect">
            <a:avLst/>
          </a:prstGeom>
          <a:solidFill>
            <a:srgbClr val="2F2F2F"/>
          </a:solidFill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254 users have active SharePoint accounts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9C5B3D1-2BD1-6C2C-D856-E5E681DEDFA4}"/>
              </a:ext>
            </a:extLst>
          </p:cNvPr>
          <p:cNvSpPr txBox="1"/>
          <p:nvPr/>
        </p:nvSpPr>
        <p:spPr>
          <a:xfrm>
            <a:off x="7291709" y="5316194"/>
            <a:ext cx="2032589" cy="738664"/>
          </a:xfrm>
          <a:prstGeom prst="rect">
            <a:avLst/>
          </a:prstGeom>
          <a:solidFill>
            <a:srgbClr val="2F2F2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231 OneDrive accounts were used in the last 30 days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75D1F6A-6294-F926-C808-3E81078F54F8}"/>
              </a:ext>
            </a:extLst>
          </p:cNvPr>
          <p:cNvSpPr txBox="1"/>
          <p:nvPr/>
        </p:nvSpPr>
        <p:spPr>
          <a:xfrm>
            <a:off x="9676084" y="5315229"/>
            <a:ext cx="2032589" cy="755230"/>
          </a:xfrm>
          <a:prstGeom prst="rect">
            <a:avLst/>
          </a:prstGeom>
          <a:solidFill>
            <a:srgbClr val="2F2F2F"/>
          </a:solidFill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117 Teams licenses were used in the last 30 days</a:t>
            </a: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521FAEBB-4E7B-E8DE-5669-9320BAD3E85F}"/>
              </a:ext>
            </a:extLst>
          </p:cNvPr>
          <p:cNvSpPr/>
          <p:nvPr/>
        </p:nvSpPr>
        <p:spPr>
          <a:xfrm rot="2509011">
            <a:off x="5106376" y="3060422"/>
            <a:ext cx="585097" cy="427624"/>
          </a:xfrm>
          <a:prstGeom prst="triangle">
            <a:avLst/>
          </a:prstGeom>
          <a:solidFill>
            <a:srgbClr val="107C10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DB5A1D4-2DCB-FEC7-C005-6644B46A9089}"/>
              </a:ext>
            </a:extLst>
          </p:cNvPr>
          <p:cNvSpPr/>
          <p:nvPr/>
        </p:nvSpPr>
        <p:spPr>
          <a:xfrm rot="1726643">
            <a:off x="7318054" y="3317624"/>
            <a:ext cx="585097" cy="427624"/>
          </a:xfrm>
          <a:prstGeom prst="triangle">
            <a:avLst/>
          </a:prstGeom>
          <a:solidFill>
            <a:srgbClr val="107C10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95045910-2D5F-B707-8B26-4A6441B57D61}"/>
              </a:ext>
            </a:extLst>
          </p:cNvPr>
          <p:cNvSpPr/>
          <p:nvPr/>
        </p:nvSpPr>
        <p:spPr>
          <a:xfrm rot="14013440">
            <a:off x="10735514" y="4300882"/>
            <a:ext cx="585097" cy="427624"/>
          </a:xfrm>
          <a:prstGeom prst="triangle">
            <a:avLst/>
          </a:prstGeom>
          <a:solidFill>
            <a:srgbClr val="D83B0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2" descr="Microsoft Logo, symbol, meaning, history, PNG, brand">
            <a:extLst>
              <a:ext uri="{FF2B5EF4-FFF2-40B4-BE49-F238E27FC236}">
                <a16:creationId xmlns:a16="http://schemas.microsoft.com/office/drawing/2014/main" id="{4ED5D762-57E5-1E59-B2AE-FD35DB674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64145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7DF4931-BA57-5C05-45D2-7ABA562B3545}"/>
              </a:ext>
            </a:extLst>
          </p:cNvPr>
          <p:cNvSpPr txBox="1"/>
          <p:nvPr/>
        </p:nvSpPr>
        <p:spPr>
          <a:xfrm>
            <a:off x="306094" y="2921770"/>
            <a:ext cx="3398591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To ensure optimal data uptake by Copilot once adopted, get a head start. 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  <a:p>
            <a:pPr marL="390525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Encourage 38 additional users to adopt the use of SharePoint</a:t>
            </a:r>
          </a:p>
          <a:p>
            <a:pPr marL="390525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Encourage 61 additional users to adopt the use of OneDrive</a:t>
            </a:r>
          </a:p>
          <a:p>
            <a:pPr marL="390525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Encourage 175 additional users to adopt the use of Microsoft Teams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259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0300"/>
          <a:chOff x="0" y="0"/>
          <a:chExt cx="12192000" cy="621030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348E1A-DCBB-91FF-790B-1A6086013F75}"/>
              </a:ext>
            </a:extLst>
          </p:cNvPr>
          <p:cNvSpPr/>
          <p:nvPr/>
        </p:nvSpPr>
        <p:spPr bwMode="auto">
          <a:xfrm>
            <a:off x="0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Calibr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98DC65B-DC80-4153-DEAF-DFF065686223}"/>
              </a:ext>
            </a:extLst>
          </p:cNvPr>
          <p:cNvSpPr txBox="1"/>
          <p:nvPr/>
        </p:nvSpPr>
        <p:spPr>
          <a:xfrm>
            <a:off x="479376" y="155257"/>
            <a:ext cx="3969886" cy="19697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Optimization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Productivity Tool Adoption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500B65-5BEF-7604-7119-2D9FF535FD61}"/>
              </a:ext>
            </a:extLst>
          </p:cNvPr>
          <p:cNvSpPr/>
          <p:nvPr/>
        </p:nvSpPr>
        <p:spPr>
          <a:xfrm>
            <a:off x="4799109" y="740486"/>
            <a:ext cx="2234376" cy="2890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E4059A-466F-8684-7DDA-2306579EFC12}"/>
              </a:ext>
            </a:extLst>
          </p:cNvPr>
          <p:cNvSpPr/>
          <p:nvPr/>
        </p:nvSpPr>
        <p:spPr>
          <a:xfrm>
            <a:off x="7174029" y="739037"/>
            <a:ext cx="2234376" cy="2890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9946A41-0651-9465-E25E-15D197EBDD58}"/>
              </a:ext>
            </a:extLst>
          </p:cNvPr>
          <p:cNvSpPr/>
          <p:nvPr/>
        </p:nvSpPr>
        <p:spPr>
          <a:xfrm>
            <a:off x="9561101" y="738072"/>
            <a:ext cx="2234376" cy="2890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1C8677-B337-4A97-8C30-55819E99204B}"/>
              </a:ext>
            </a:extLst>
          </p:cNvPr>
          <p:cNvSpPr txBox="1"/>
          <p:nvPr/>
        </p:nvSpPr>
        <p:spPr>
          <a:xfrm>
            <a:off x="4842759" y="865578"/>
            <a:ext cx="2120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Word Usage</a:t>
            </a: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FB6704-12AD-3169-E220-00AE69E69BF7}"/>
              </a:ext>
            </a:extLst>
          </p:cNvPr>
          <p:cNvSpPr txBox="1"/>
          <p:nvPr/>
        </p:nvSpPr>
        <p:spPr>
          <a:xfrm>
            <a:off x="7314769" y="865193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PowerPoint Usage</a:t>
            </a: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60F21D-D54C-A7C9-4AA6-B23D4067FE40}"/>
              </a:ext>
            </a:extLst>
          </p:cNvPr>
          <p:cNvSpPr txBox="1"/>
          <p:nvPr/>
        </p:nvSpPr>
        <p:spPr>
          <a:xfrm>
            <a:off x="9912825" y="86232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Excel Usage</a:t>
            </a: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07B6ACBA-A6D7-EB94-E852-2CACE5F369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45694" y="1259283"/>
            <a:ext cx="2809031" cy="2106772"/>
          </a:xfrm>
          <a:prstGeom prst="rect">
            <a:avLst/>
          </a:prstGeom>
          <a:effectLst/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C07BE6AE-0E29-ECEE-88D6-A51A2B8026BC}"/>
              </a:ext>
            </a:extLst>
          </p:cNvPr>
          <p:cNvSpPr txBox="1"/>
          <p:nvPr/>
        </p:nvSpPr>
        <p:spPr>
          <a:xfrm>
            <a:off x="5542537" y="2031815"/>
            <a:ext cx="93610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87%</a:t>
            </a:r>
            <a:endParaRPr kumimoji="0" lang="en-CA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C481E79-ECE3-3FF1-C11A-0D5A78861E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75700" y="1279298"/>
            <a:ext cx="2809031" cy="2106772"/>
          </a:xfrm>
          <a:prstGeom prst="rect">
            <a:avLst/>
          </a:prstGeom>
          <a:effectLst/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7D34064-C6E0-206C-FD04-7E01F68C0BAA}"/>
              </a:ext>
            </a:extLst>
          </p:cNvPr>
          <p:cNvSpPr txBox="1"/>
          <p:nvPr/>
        </p:nvSpPr>
        <p:spPr>
          <a:xfrm>
            <a:off x="7910643" y="2051830"/>
            <a:ext cx="93610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79%</a:t>
            </a:r>
            <a:endParaRPr kumimoji="0" lang="en-CA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504149A0-0C14-4B15-8B56-6C484772E8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92028" y="1231652"/>
            <a:ext cx="2809029" cy="2106772"/>
          </a:xfrm>
          <a:prstGeom prst="rect">
            <a:avLst/>
          </a:prstGeom>
          <a:effectLst/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27AE280C-55AE-4886-9664-A20868A66724}"/>
              </a:ext>
            </a:extLst>
          </p:cNvPr>
          <p:cNvSpPr txBox="1"/>
          <p:nvPr/>
        </p:nvSpPr>
        <p:spPr>
          <a:xfrm>
            <a:off x="10200140" y="2046048"/>
            <a:ext cx="93610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40%</a:t>
            </a:r>
            <a:endParaRPr kumimoji="0" lang="en-CA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521FAEBB-4E7B-E8DE-5669-9320BAD3E85F}"/>
              </a:ext>
            </a:extLst>
          </p:cNvPr>
          <p:cNvSpPr/>
          <p:nvPr/>
        </p:nvSpPr>
        <p:spPr>
          <a:xfrm rot="2100000">
            <a:off x="5103018" y="1569338"/>
            <a:ext cx="585097" cy="427624"/>
          </a:xfrm>
          <a:prstGeom prst="triangle">
            <a:avLst/>
          </a:prstGeom>
          <a:solidFill>
            <a:srgbClr val="107C10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DB5A1D4-2DCB-FEC7-C005-6644B46A9089}"/>
              </a:ext>
            </a:extLst>
          </p:cNvPr>
          <p:cNvSpPr/>
          <p:nvPr/>
        </p:nvSpPr>
        <p:spPr>
          <a:xfrm rot="1200000">
            <a:off x="7271767" y="1805075"/>
            <a:ext cx="585097" cy="427624"/>
          </a:xfrm>
          <a:prstGeom prst="triangle">
            <a:avLst/>
          </a:prstGeom>
          <a:solidFill>
            <a:srgbClr val="107C10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95045910-2D5F-B707-8B26-4A6441B57D61}"/>
              </a:ext>
            </a:extLst>
          </p:cNvPr>
          <p:cNvSpPr/>
          <p:nvPr/>
        </p:nvSpPr>
        <p:spPr>
          <a:xfrm rot="14013440">
            <a:off x="10721424" y="2788333"/>
            <a:ext cx="585097" cy="427624"/>
          </a:xfrm>
          <a:prstGeom prst="triangle">
            <a:avLst/>
          </a:prstGeom>
          <a:solidFill>
            <a:srgbClr val="D83B0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2" descr="Microsoft Logo, symbol, meaning, history, PNG, brand">
            <a:extLst>
              <a:ext uri="{FF2B5EF4-FFF2-40B4-BE49-F238E27FC236}">
                <a16:creationId xmlns:a16="http://schemas.microsoft.com/office/drawing/2014/main" id="{4ED5D762-57E5-1E59-B2AE-FD35DB674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64145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9ACE1BCB-BD5F-7644-CCC9-4C43488D0382}"/>
              </a:ext>
            </a:extLst>
          </p:cNvPr>
          <p:cNvSpPr/>
          <p:nvPr/>
        </p:nvSpPr>
        <p:spPr>
          <a:xfrm>
            <a:off x="5982737" y="3737010"/>
            <a:ext cx="2234376" cy="2890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26152D-E104-A1C6-AC36-685B0AEE9C58}"/>
              </a:ext>
            </a:extLst>
          </p:cNvPr>
          <p:cNvSpPr/>
          <p:nvPr/>
        </p:nvSpPr>
        <p:spPr>
          <a:xfrm>
            <a:off x="8369809" y="3736045"/>
            <a:ext cx="2234376" cy="2890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6720C2-2D05-4497-D800-9D40817085B9}"/>
              </a:ext>
            </a:extLst>
          </p:cNvPr>
          <p:cNvSpPr txBox="1"/>
          <p:nvPr/>
        </p:nvSpPr>
        <p:spPr>
          <a:xfrm>
            <a:off x="6277416" y="386316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OneNote Usage</a:t>
            </a: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6EFB3C8-8A76-8939-C88D-6BE82482D923}"/>
              </a:ext>
            </a:extLst>
          </p:cNvPr>
          <p:cNvSpPr txBox="1"/>
          <p:nvPr/>
        </p:nvSpPr>
        <p:spPr>
          <a:xfrm>
            <a:off x="8721533" y="3860293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Outlook Usage</a:t>
            </a: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5C79BFE8-0F4C-BA1C-728B-9EBC106326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84408" y="4277271"/>
            <a:ext cx="2809031" cy="2106772"/>
          </a:xfrm>
          <a:prstGeom prst="rect">
            <a:avLst/>
          </a:prstGeom>
          <a:effectLst/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0FEF74A0-2A9B-D12B-600C-AC40D675E2D4}"/>
              </a:ext>
            </a:extLst>
          </p:cNvPr>
          <p:cNvSpPr txBox="1"/>
          <p:nvPr/>
        </p:nvSpPr>
        <p:spPr>
          <a:xfrm>
            <a:off x="6719351" y="5049803"/>
            <a:ext cx="93610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79%</a:t>
            </a:r>
            <a:endParaRPr kumimoji="0" lang="en-CA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1CD7904-0E31-2442-9905-536B5D3E79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00736" y="4229625"/>
            <a:ext cx="2809029" cy="2106772"/>
          </a:xfrm>
          <a:prstGeom prst="rect">
            <a:avLst/>
          </a:prstGeom>
          <a:effectLst/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F686E12A-2B2C-46C3-B60F-3325ED8C0FEC}"/>
              </a:ext>
            </a:extLst>
          </p:cNvPr>
          <p:cNvSpPr txBox="1"/>
          <p:nvPr/>
        </p:nvSpPr>
        <p:spPr>
          <a:xfrm>
            <a:off x="9008848" y="5044021"/>
            <a:ext cx="93610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40%</a:t>
            </a:r>
            <a:endParaRPr kumimoji="0" lang="en-CA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54597287-A350-9287-7CCB-D5F6F262ABEF}"/>
              </a:ext>
            </a:extLst>
          </p:cNvPr>
          <p:cNvSpPr/>
          <p:nvPr/>
        </p:nvSpPr>
        <p:spPr>
          <a:xfrm rot="1726643">
            <a:off x="6112672" y="4803048"/>
            <a:ext cx="585097" cy="427624"/>
          </a:xfrm>
          <a:prstGeom prst="triangle">
            <a:avLst/>
          </a:prstGeom>
          <a:solidFill>
            <a:srgbClr val="107C10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A2AC799E-831E-F897-7671-08B39287ECE3}"/>
              </a:ext>
            </a:extLst>
          </p:cNvPr>
          <p:cNvSpPr/>
          <p:nvPr/>
        </p:nvSpPr>
        <p:spPr>
          <a:xfrm rot="14013440">
            <a:off x="9530132" y="5786306"/>
            <a:ext cx="585097" cy="427624"/>
          </a:xfrm>
          <a:prstGeom prst="triangle">
            <a:avLst/>
          </a:prstGeom>
          <a:solidFill>
            <a:srgbClr val="D83B0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6BCC3B-0873-03DA-9C8E-5E6ECCB2848E}"/>
              </a:ext>
            </a:extLst>
          </p:cNvPr>
          <p:cNvSpPr txBox="1"/>
          <p:nvPr/>
        </p:nvSpPr>
        <p:spPr>
          <a:xfrm>
            <a:off x="306094" y="2921770"/>
            <a:ext cx="3398591" cy="38010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Evidence found in your environment suggests Copilot could offer time savings for your teams.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  <a:p>
            <a:pPr marL="47625">
              <a:spcAft>
                <a:spcPts val="600"/>
              </a:spcAf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In the past </a:t>
            </a:r>
            <a:r>
              <a:rPr lang="en-US" sz="1400">
                <a:solidFill>
                  <a:srgbClr val="000000">
                    <a:alpha val="100000"/>
                  </a:srgbClr>
                </a:solidFill>
                <a:latin typeface="Segoe UI Light"/>
                <a:cs typeface="Segoe UI Light"/>
              </a:rPr>
              <a:t>30 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days:</a:t>
            </a:r>
          </a:p>
          <a:p>
            <a:pPr marL="390525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254 users accessed Word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  <a:p>
            <a:pPr marL="390525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231 users accessed PowerPoint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  <a:p>
            <a:pPr marL="390525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117 users accessed Excel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231 users accessed OneNote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117 users accessed Outlook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Based on a Microsoft study, users experienced an average of 1.2 hours saved per week through Copilot use.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163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0300"/>
          <a:chOff x="0" y="0"/>
          <a:chExt cx="12192000" cy="621030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776F0FFF-E446-05BE-621E-3B99CB8C1C98}"/>
              </a:ext>
            </a:extLst>
          </p:cNvPr>
          <p:cNvSpPr/>
          <p:nvPr/>
        </p:nvSpPr>
        <p:spPr>
          <a:xfrm>
            <a:off x="4143919" y="1876425"/>
            <a:ext cx="3648075" cy="4648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E670386-DA72-3520-E88D-31CE0D6CFF0F}"/>
              </a:ext>
            </a:extLst>
          </p:cNvPr>
          <p:cNvSpPr/>
          <p:nvPr/>
        </p:nvSpPr>
        <p:spPr>
          <a:xfrm>
            <a:off x="7997666" y="1876425"/>
            <a:ext cx="3648075" cy="4648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1A660B9-7E8F-B095-B6C2-CB9496460276}"/>
              </a:ext>
            </a:extLst>
          </p:cNvPr>
          <p:cNvSpPr/>
          <p:nvPr/>
        </p:nvSpPr>
        <p:spPr>
          <a:xfrm>
            <a:off x="276225" y="1876425"/>
            <a:ext cx="3648075" cy="4648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2" descr="Microsoft Logo, symbol, meaning, history, PNG, brand">
            <a:extLst>
              <a:ext uri="{FF2B5EF4-FFF2-40B4-BE49-F238E27FC236}">
                <a16:creationId xmlns:a16="http://schemas.microsoft.com/office/drawing/2014/main" id="{45599F2D-4BCC-5E59-721C-99EAA2F65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7AA3DC1-21BB-0A0A-7BC5-4FF43F9E9411}"/>
              </a:ext>
            </a:extLst>
          </p:cNvPr>
          <p:cNvSpPr txBox="1"/>
          <p:nvPr/>
        </p:nvSpPr>
        <p:spPr>
          <a:xfrm>
            <a:off x="479376" y="155257"/>
            <a:ext cx="11811000" cy="984885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Recommendations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A2552A-6B49-C345-A248-6147581F8FAC}"/>
              </a:ext>
            </a:extLst>
          </p:cNvPr>
          <p:cNvSpPr txBox="1"/>
          <p:nvPr/>
        </p:nvSpPr>
        <p:spPr>
          <a:xfrm>
            <a:off x="643946" y="5300481"/>
            <a:ext cx="2787699" cy="11695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Considering your scores in Security, Licensing, and Optimization, your organization has an overall Copilot readiness score of 44%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7E92497-E5D8-AC2C-F4FC-9049BD6DD8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790259"/>
              </p:ext>
            </p:extLst>
          </p:nvPr>
        </p:nvGraphicFramePr>
        <p:xfrm>
          <a:off x="481865" y="3156093"/>
          <a:ext cx="3117914" cy="153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3A33282-9E1C-D7D4-4E52-22641C945B44}"/>
              </a:ext>
            </a:extLst>
          </p:cNvPr>
          <p:cNvSpPr txBox="1"/>
          <p:nvPr/>
        </p:nvSpPr>
        <p:spPr>
          <a:xfrm>
            <a:off x="4327476" y="2534437"/>
            <a:ext cx="3216994" cy="39241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Considering current usage levels of Collaboration tools and Productivity Applications, we recommend licensing</a:t>
            </a:r>
          </a:p>
          <a:p>
            <a:pPr marL="47625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 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rgbClr val="107C10"/>
                </a:solidFill>
                <a:effectLst/>
                <a:uLnTx/>
                <a:uFillTx/>
                <a:latin typeface="Segoe UI Black"/>
                <a:ea typeface="Segoe UI Black"/>
                <a:cs typeface="+mn-cs"/>
              </a:rPr>
              <a:t>112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762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users with Copilot.</a:t>
            </a: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/>
              <a:ea typeface="+mn-ea"/>
              <a:cs typeface="Segoe UI Semibold"/>
            </a:endParaRP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/>
              <a:ea typeface="+mn-ea"/>
              <a:cs typeface="Segoe UI Semibold"/>
            </a:endParaRP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A list of recommended users can be exported from the online portal.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347C6B6-C31C-E2B5-0A72-B08922377F0E}"/>
              </a:ext>
            </a:extLst>
          </p:cNvPr>
          <p:cNvSpPr txBox="1"/>
          <p:nvPr/>
        </p:nvSpPr>
        <p:spPr>
          <a:xfrm>
            <a:off x="8468813" y="2834585"/>
            <a:ext cx="2787699" cy="370870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By enabling 112 users with Copilot, your organization could save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rgbClr val="FFB900"/>
                </a:solidFill>
                <a:effectLst/>
                <a:uLnTx/>
                <a:uFillTx/>
                <a:latin typeface="Segoe UI Black"/>
                <a:ea typeface="Segoe UI Black"/>
                <a:cs typeface="+mn-cs"/>
              </a:rPr>
              <a:t>6,720</a:t>
            </a: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rgbClr val="107C10"/>
                </a:solidFill>
                <a:effectLst/>
                <a:uLnTx/>
                <a:uFillTx/>
                <a:latin typeface="Segoe UI Black"/>
                <a:ea typeface="Segoe UI Black"/>
                <a:cs typeface="+mn-cs"/>
              </a:rPr>
              <a:t> </a:t>
            </a:r>
            <a:endParaRPr kumimoji="0" lang="en-US" sz="6000" b="0" i="0" u="none" strike="noStrike" kern="1200" cap="none" spc="0" normalizeH="0" baseline="0" noProof="0">
              <a:ln>
                <a:noFill/>
              </a:ln>
              <a:solidFill>
                <a:srgbClr val="107C10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  <a:p>
            <a:pPr marL="47625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employee work hours.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Based on Microsoft Study available 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  <a:hlinkClick r:id="rId5"/>
              </a:rPr>
              <a:t>here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/>
              <a:ea typeface="+mn-ea"/>
              <a:cs typeface="Segoe UI Semibold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39FCE28-F7D0-3784-C7DD-51B0E6276A58}"/>
              </a:ext>
            </a:extLst>
          </p:cNvPr>
          <p:cNvSpPr txBox="1"/>
          <p:nvPr/>
        </p:nvSpPr>
        <p:spPr>
          <a:xfrm>
            <a:off x="957263" y="2132135"/>
            <a:ext cx="24717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Environment</a:t>
            </a:r>
            <a:endParaRPr kumimoji="0" lang="en-CA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E20DD30-6104-FC6D-25A9-8FC0C348DEA9}"/>
              </a:ext>
            </a:extLst>
          </p:cNvPr>
          <p:cNvSpPr txBox="1"/>
          <p:nvPr/>
        </p:nvSpPr>
        <p:spPr>
          <a:xfrm>
            <a:off x="4704047" y="2132135"/>
            <a:ext cx="24717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Users</a:t>
            </a:r>
            <a:endParaRPr kumimoji="0" lang="en-CA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95093FE-9A36-BA65-FF1A-26A13889ABA3}"/>
              </a:ext>
            </a:extLst>
          </p:cNvPr>
          <p:cNvSpPr txBox="1"/>
          <p:nvPr/>
        </p:nvSpPr>
        <p:spPr>
          <a:xfrm>
            <a:off x="8626794" y="2132135"/>
            <a:ext cx="24717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Efficiency Gained</a:t>
            </a:r>
            <a:endParaRPr kumimoji="0" lang="en-CA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895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9825"/>
          <a:chOff x="0" y="0"/>
          <a:chExt cx="12192000" cy="6219825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D58183-28CB-AA44-5FD5-82AE81FB1484}"/>
              </a:ext>
            </a:extLst>
          </p:cNvPr>
          <p:cNvSpPr/>
          <p:nvPr/>
        </p:nvSpPr>
        <p:spPr bwMode="auto">
          <a:xfrm>
            <a:off x="0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Calibr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2093" y="2376407"/>
            <a:ext cx="11260698" cy="170816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Agenda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1" name="Picture 2" descr="Microsoft Logo, symbol, meaning, history, PNG, brand">
            <a:extLst>
              <a:ext uri="{FF2B5EF4-FFF2-40B4-BE49-F238E27FC236}">
                <a16:creationId xmlns:a16="http://schemas.microsoft.com/office/drawing/2014/main" id="{2219BEBA-9912-31A3-0588-746F3B0A3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D4F3A5-7909-FB6B-B6D1-BDB7AE47B2BF}"/>
              </a:ext>
            </a:extLst>
          </p:cNvPr>
          <p:cNvSpPr txBox="1"/>
          <p:nvPr/>
        </p:nvSpPr>
        <p:spPr>
          <a:xfrm>
            <a:off x="5244864" y="1365909"/>
            <a:ext cx="6096000" cy="55135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625" marR="0" lvl="0" indent="0" algn="l" defTabSz="914400" rtl="0" eaLnBrk="1" fontAlgn="base" latinLnBrk="0" hangingPunct="1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Summary of Findings</a:t>
            </a:r>
          </a:p>
          <a:p>
            <a:pPr marL="47625" marR="0" lvl="0" indent="0" algn="l" defTabSz="914400" rtl="0" eaLnBrk="1" fontAlgn="base" latinLnBrk="0" hangingPunct="1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Security</a:t>
            </a:r>
          </a:p>
          <a:p>
            <a:pPr marL="47625" marR="0" lvl="0" indent="0" algn="l" defTabSz="914400" rtl="0" eaLnBrk="1" fontAlgn="base" latinLnBrk="0" hangingPunct="1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Licensing</a:t>
            </a:r>
          </a:p>
          <a:p>
            <a:pPr marL="47625" marR="0" lvl="0" indent="0" algn="l" defTabSz="914400" rtl="0" eaLnBrk="1" fontAlgn="base" latinLnBrk="0" hangingPunct="1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Optimization</a:t>
            </a:r>
          </a:p>
          <a:p>
            <a:pPr marL="47625" marR="0" lvl="0" indent="0" algn="l" defTabSz="914400" rtl="0" eaLnBrk="1" fontAlgn="base" latinLnBrk="0" hangingPunct="1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Recommendations</a:t>
            </a:r>
          </a:p>
          <a:p>
            <a:pPr marL="47625" marR="0" lvl="0" indent="0" algn="l" defTabSz="914400" rtl="0" eaLnBrk="1" fontAlgn="base" latinLnBrk="0" hangingPunct="1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80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9825"/>
          <a:chOff x="0" y="0"/>
          <a:chExt cx="12192000" cy="6219825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AA576AE-D94F-A062-E84C-671253394FC3}"/>
              </a:ext>
            </a:extLst>
          </p:cNvPr>
          <p:cNvSpPr/>
          <p:nvPr/>
        </p:nvSpPr>
        <p:spPr bwMode="auto">
          <a:xfrm>
            <a:off x="-17637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Calibr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472" y="185537"/>
            <a:ext cx="4209790" cy="2523768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Copilot Readiness </a:t>
            </a:r>
            <a:r>
              <a: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Summary of Findings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Your environment’s readiness for Copilot has been graded based on data collected from your M365 portal and your Azure portal.</a:t>
            </a:r>
          </a:p>
        </p:txBody>
      </p:sp>
      <p:pic>
        <p:nvPicPr>
          <p:cNvPr id="21" name="Picture 2" descr="Microsoft Logo, symbol, meaning, history, PNG, brand">
            <a:extLst>
              <a:ext uri="{FF2B5EF4-FFF2-40B4-BE49-F238E27FC236}">
                <a16:creationId xmlns:a16="http://schemas.microsoft.com/office/drawing/2014/main" id="{2219BEBA-9912-31A3-0588-746F3B0A3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B03F48-36D9-1E1D-80FC-128EBF2B1794}"/>
              </a:ext>
            </a:extLst>
          </p:cNvPr>
          <p:cNvSpPr txBox="1"/>
          <p:nvPr/>
        </p:nvSpPr>
        <p:spPr>
          <a:xfrm>
            <a:off x="239472" y="2688057"/>
            <a:ext cx="3799438" cy="32162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Security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: 13 SharePoint sites were found being accessed by 25 groups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Licensing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: 0 Users are already licensed for Copilot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Optimization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: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Light"/>
                <a:ea typeface="+mn-ea"/>
                <a:cs typeface="+mn-cs"/>
              </a:rPr>
              <a:t>35 Users aren't using the complete </a:t>
            </a:r>
            <a:r>
              <a:rPr lang="en-US" sz="1400" dirty="0">
                <a:latin typeface="Segoe UI Light"/>
              </a:rPr>
              <a:t>Office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 Light"/>
                <a:ea typeface="+mn-ea"/>
                <a:cs typeface="+mn-cs"/>
              </a:rPr>
              <a:t> suite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 following slides outline how to increase readiness in all three areas.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AD26B3F2-A141-A85D-E274-AC0F9289E82C}"/>
              </a:ext>
            </a:extLst>
          </p:cNvPr>
          <p:cNvGraphicFramePr>
            <a:graphicFrameLocks/>
          </p:cNvGraphicFramePr>
          <p:nvPr/>
        </p:nvGraphicFramePr>
        <p:xfrm>
          <a:off x="5777776" y="1235242"/>
          <a:ext cx="5788582" cy="5450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62E6C80A-C23F-2CE8-143B-A13EEE01C9FD}"/>
              </a:ext>
            </a:extLst>
          </p:cNvPr>
          <p:cNvSpPr txBox="1"/>
          <p:nvPr/>
        </p:nvSpPr>
        <p:spPr>
          <a:xfrm>
            <a:off x="7487242" y="2024832"/>
            <a:ext cx="1654330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68%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72DFA3-AF09-C035-EE9F-DC8C07EBE49C}"/>
              </a:ext>
            </a:extLst>
          </p:cNvPr>
          <p:cNvSpPr txBox="1"/>
          <p:nvPr/>
        </p:nvSpPr>
        <p:spPr>
          <a:xfrm>
            <a:off x="6449702" y="3692608"/>
            <a:ext cx="1654330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23%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E9931D-E598-3DDF-792B-B31FDF2B03BC}"/>
              </a:ext>
            </a:extLst>
          </p:cNvPr>
          <p:cNvSpPr txBox="1"/>
          <p:nvPr/>
        </p:nvSpPr>
        <p:spPr>
          <a:xfrm>
            <a:off x="6953343" y="5351744"/>
            <a:ext cx="1654330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45%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9825"/>
          <a:chOff x="0" y="0"/>
          <a:chExt cx="12192000" cy="6219825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09B522A-4599-F433-51CF-B0B815EBDD95}"/>
              </a:ext>
            </a:extLst>
          </p:cNvPr>
          <p:cNvSpPr/>
          <p:nvPr/>
        </p:nvSpPr>
        <p:spPr bwMode="auto">
          <a:xfrm>
            <a:off x="0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Calibr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302" y="185537"/>
            <a:ext cx="3898960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Security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Zero Trust Scores</a:t>
            </a:r>
            <a:endParaRPr kumimoji="0" lang="en-CA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CA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21" name="Picture 2" descr="Microsoft Logo, symbol, meaning, history, PNG, brand">
            <a:extLst>
              <a:ext uri="{FF2B5EF4-FFF2-40B4-BE49-F238E27FC236}">
                <a16:creationId xmlns:a16="http://schemas.microsoft.com/office/drawing/2014/main" id="{2219BEBA-9912-31A3-0588-746F3B0A3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A colorful rectangles on a black background&#10;&#10;Description automatically generated">
            <a:extLst>
              <a:ext uri="{FF2B5EF4-FFF2-40B4-BE49-F238E27FC236}">
                <a16:creationId xmlns:a16="http://schemas.microsoft.com/office/drawing/2014/main" id="{8039D498-AF0E-A815-48C9-98E8065A74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711" y="1303997"/>
            <a:ext cx="8509582" cy="472754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D0C4A1B-05AE-2081-0A2A-152928FAA91F}"/>
              </a:ext>
            </a:extLst>
          </p:cNvPr>
          <p:cNvSpPr txBox="1"/>
          <p:nvPr/>
        </p:nvSpPr>
        <p:spPr>
          <a:xfrm>
            <a:off x="324912" y="2124386"/>
            <a:ext cx="3799438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Segoe UI"/>
              </a:rPr>
              <a:t>Your Current Zero Trust Score is 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Segoe UI"/>
              </a:rPr>
              <a:t>24 of out 36 possible points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Based on your survey responses, additional measures should be taken in 3 of the 6 Zero Trust domains.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Making sure your environment is secured is the first step to ensuring you are Copilot ready.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6792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2996193-2449-4815-9E35-9C57DF5AB20A}"/>
              </a:ext>
            </a:extLst>
          </p:cNvPr>
          <p:cNvSpPr/>
          <p:nvPr/>
        </p:nvSpPr>
        <p:spPr bwMode="auto">
          <a:xfrm flipH="1">
            <a:off x="4449262" y="0"/>
            <a:ext cx="7711648" cy="6858000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542334-CDBC-400F-875D-9F39EAA39841}"/>
              </a:ext>
            </a:extLst>
          </p:cNvPr>
          <p:cNvSpPr txBox="1"/>
          <p:nvPr/>
        </p:nvSpPr>
        <p:spPr>
          <a:xfrm>
            <a:off x="588263" y="2103078"/>
            <a:ext cx="3124142" cy="5232202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50E6FF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Semibold"/>
                <a:ea typeface="+mn-ea"/>
                <a:cs typeface="Segoe UI"/>
              </a:rPr>
              <a:t>Your Current Azure Secure Score is 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Semibold"/>
                <a:ea typeface="+mn-ea"/>
                <a:cs typeface="Segoe UI"/>
              </a:rPr>
              <a:t>10 of out 52 possible points</a:t>
            </a:r>
          </a:p>
          <a:p>
            <a:pPr marL="285750" marR="0" lvl="0" indent="-285750" algn="l" defTabSz="93247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100000"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Following Microsoft Secure Scores can help in implementing best practices</a:t>
            </a:r>
          </a:p>
          <a:p>
            <a:pPr marL="285750" marR="0" lvl="0" indent="-285750" algn="l" defTabSz="93247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100000"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There are 15 risks left unaddressed</a:t>
            </a:r>
          </a:p>
          <a:p>
            <a:pPr marL="285750" marR="0" lvl="0" indent="-285750" algn="l" defTabSz="93247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100000"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Implementing the Top 5 actions could increase your score by up to 27 points</a:t>
            </a:r>
          </a:p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The Azure Secure Score will also allow you to gain visibility across your environment to verify compliance with regulatory requirements, such as CIS, PCI DSS, SOC, and ISO</a:t>
            </a:r>
          </a:p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To learn more about your unique Azure Secure Scores, log in to your Azure portal </a:t>
            </a: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here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  <a:p>
            <a:pPr marL="171450" marR="0" lvl="0" indent="-171450" algn="l" defTabSz="93274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0078D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Calibri"/>
            </a:endParaRPr>
          </a:p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8D4"/>
              </a:buClr>
              <a:buSzPct val="100000"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Calibri"/>
            </a:endParaRPr>
          </a:p>
          <a:p>
            <a:pPr marL="171450" marR="0" lvl="0" indent="-17145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8D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77743-FC9E-43BA-B139-DCE34D30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3" y="497541"/>
            <a:ext cx="11018520" cy="1107996"/>
          </a:xfrm>
        </p:spPr>
        <p:txBody>
          <a:bodyPr/>
          <a:lstStyle/>
          <a:p>
            <a:r>
              <a:rPr lang="en-US" sz="4000">
                <a:latin typeface="Segoe UI Light" panose="020B0502040204020203" pitchFamily="34" charset="0"/>
                <a:ea typeface="+mj-lt"/>
                <a:cs typeface="Segoe UI Light" panose="020B0502040204020203" pitchFamily="34" charset="0"/>
              </a:rPr>
              <a:t>Security</a:t>
            </a:r>
            <a:br>
              <a:rPr lang="en-US">
                <a:ea typeface="+mj-lt"/>
                <a:cs typeface="+mj-lt"/>
              </a:rPr>
            </a:br>
            <a:r>
              <a:rPr lang="en-US" sz="320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Azure Secure Scores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120491E-2E29-E96D-A599-42B3B3D93A14}"/>
              </a:ext>
            </a:extLst>
          </p:cNvPr>
          <p:cNvGraphicFramePr/>
          <p:nvPr/>
        </p:nvGraphicFramePr>
        <p:xfrm>
          <a:off x="5585314" y="4144541"/>
          <a:ext cx="5004478" cy="2713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1E06EE5A-0434-A82B-90B6-8F63F2C911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2475" y="900416"/>
            <a:ext cx="7258050" cy="505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5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2996193-2449-4815-9E35-9C57DF5AB20A}"/>
              </a:ext>
            </a:extLst>
          </p:cNvPr>
          <p:cNvSpPr/>
          <p:nvPr/>
        </p:nvSpPr>
        <p:spPr bwMode="auto">
          <a:xfrm flipH="1">
            <a:off x="4449262" y="0"/>
            <a:ext cx="7711648" cy="6858000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542334-CDBC-400F-875D-9F39EAA39841}"/>
              </a:ext>
            </a:extLst>
          </p:cNvPr>
          <p:cNvSpPr txBox="1"/>
          <p:nvPr/>
        </p:nvSpPr>
        <p:spPr>
          <a:xfrm>
            <a:off x="588263" y="1894940"/>
            <a:ext cx="3124142" cy="4678204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50E6FF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Semibold"/>
                <a:ea typeface="+mn-ea"/>
                <a:cs typeface="Segoe UI"/>
              </a:rPr>
              <a:t>Your Current Microsoft 365 Secure Score is 53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Semibold"/>
                <a:ea typeface="+mn-ea"/>
                <a:cs typeface="Segoe UI"/>
              </a:rPr>
              <a:t> of out 129 possible points</a:t>
            </a:r>
          </a:p>
          <a:p>
            <a:pPr marL="285750" marR="0" lvl="0" indent="-285750" algn="l" defTabSz="93247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rgbClr val="1A1A1A"/>
              </a:buClr>
              <a:buSzPct val="100000"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Following Microsoft Secure Scores can help in implementing best practices</a:t>
            </a:r>
          </a:p>
          <a:p>
            <a:pPr marL="285750" marR="0" lvl="0" indent="-285750" algn="l" defTabSz="93247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rgbClr val="1A1A1A"/>
              </a:buClr>
              <a:buSzPct val="100000"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There are 18 risks left unaddressed</a:t>
            </a:r>
          </a:p>
          <a:p>
            <a:pPr marL="285750" marR="0" lvl="0" indent="-285750" algn="l" defTabSz="93247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rgbClr val="1A1A1A"/>
              </a:buClr>
              <a:buSzPct val="100000"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Implementing the Top 5 actions could increase your score by up to 27 points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50E6FF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The Microsoft Secure Score will also allow you to gain visibility across your environment to verify compliance with regulatory requirements, such as CIS, PCI DSS, SOC, and ISO</a:t>
            </a:r>
          </a:p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8D4"/>
              </a:buClr>
              <a:buSzPct val="100000"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To learn more about your unique M365 Secure Scores, log into your M365 portal </a:t>
            </a: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here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.</a:t>
            </a:r>
          </a:p>
          <a:p>
            <a:pPr marL="171450" marR="0" lvl="0" indent="-17145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8D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77743-FC9E-43BA-B139-DCE34D30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3" y="497541"/>
            <a:ext cx="11018520" cy="1107996"/>
          </a:xfrm>
        </p:spPr>
        <p:txBody>
          <a:bodyPr/>
          <a:lstStyle/>
          <a:p>
            <a:r>
              <a:rPr lang="en-US" sz="4000">
                <a:latin typeface="Segoe UI Light" panose="020B0502040204020203" pitchFamily="34" charset="0"/>
                <a:ea typeface="+mj-lt"/>
                <a:cs typeface="Segoe UI Light" panose="020B0502040204020203" pitchFamily="34" charset="0"/>
              </a:rPr>
              <a:t>Security</a:t>
            </a:r>
            <a:br>
              <a:rPr lang="en-US">
                <a:ea typeface="+mj-lt"/>
                <a:cs typeface="+mj-lt"/>
              </a:rPr>
            </a:br>
            <a:r>
              <a:rPr lang="en-US" sz="3200">
                <a:solidFill>
                  <a:schemeClr val="tx1"/>
                </a:solidFill>
                <a:cs typeface="Segoe UI"/>
              </a:rPr>
              <a:t>M365 Secure Scores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120491E-2E29-E96D-A599-42B3B3D93A14}"/>
              </a:ext>
            </a:extLst>
          </p:cNvPr>
          <p:cNvGraphicFramePr/>
          <p:nvPr/>
        </p:nvGraphicFramePr>
        <p:xfrm>
          <a:off x="5585314" y="4144541"/>
          <a:ext cx="5004478" cy="2713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0E42C333-557E-33F6-1FE0-C0834D8BB5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5850" y="1481441"/>
            <a:ext cx="6381750" cy="443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0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9825"/>
          <a:chOff x="0" y="0"/>
          <a:chExt cx="12192000" cy="6219825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09B522A-4599-F433-51CF-B0B815EBDD95}"/>
              </a:ext>
            </a:extLst>
          </p:cNvPr>
          <p:cNvSpPr/>
          <p:nvPr/>
        </p:nvSpPr>
        <p:spPr bwMode="auto">
          <a:xfrm>
            <a:off x="0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Calibr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302" y="185537"/>
            <a:ext cx="3898960" cy="45089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Security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Groups and Access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CA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There were 7 top level sites found in your SharePoint, and 16 user departments had access to these sites.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Review the groups with access to each site to ensure accuracy of access levels.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CA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CA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21" name="Picture 2" descr="Microsoft Logo, symbol, meaning, history, PNG, brand">
            <a:extLst>
              <a:ext uri="{FF2B5EF4-FFF2-40B4-BE49-F238E27FC236}">
                <a16:creationId xmlns:a16="http://schemas.microsoft.com/office/drawing/2014/main" id="{2219BEBA-9912-31A3-0588-746F3B0A3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16CCD2B-82AB-4334-25A9-7C64C90A3567}"/>
              </a:ext>
            </a:extLst>
          </p:cNvPr>
          <p:cNvGraphicFramePr>
            <a:graphicFrameLocks noGrp="1"/>
          </p:cNvGraphicFramePr>
          <p:nvPr/>
        </p:nvGraphicFramePr>
        <p:xfrm>
          <a:off x="4999564" y="1444226"/>
          <a:ext cx="6785017" cy="5027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188">
                  <a:extLst>
                    <a:ext uri="{9D8B030D-6E8A-4147-A177-3AD203B41FA5}">
                      <a16:colId xmlns:a16="http://schemas.microsoft.com/office/drawing/2014/main" val="1491510632"/>
                    </a:ext>
                  </a:extLst>
                </a:gridCol>
                <a:gridCol w="1832353">
                  <a:extLst>
                    <a:ext uri="{9D8B030D-6E8A-4147-A177-3AD203B41FA5}">
                      <a16:colId xmlns:a16="http://schemas.microsoft.com/office/drawing/2014/main" val="1024451223"/>
                    </a:ext>
                  </a:extLst>
                </a:gridCol>
                <a:gridCol w="2792476">
                  <a:extLst>
                    <a:ext uri="{9D8B030D-6E8A-4147-A177-3AD203B41FA5}">
                      <a16:colId xmlns:a16="http://schemas.microsoft.com/office/drawing/2014/main" val="704631840"/>
                    </a:ext>
                  </a:extLst>
                </a:gridCol>
              </a:tblGrid>
              <a:tr h="546499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SharePoint Sites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User Groups with Access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222446"/>
                  </a:ext>
                </a:extLst>
              </a:tr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Sales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Business Development, Sales, Sales Managers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481017"/>
                  </a:ext>
                </a:extLst>
              </a:tr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Finance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Management, Controllers, Legal Team, Kiosk Staff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131386"/>
                  </a:ext>
                </a:extLst>
              </a:tr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Sysadmins, Help Desk, Networking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351080"/>
                  </a:ext>
                </a:extLst>
              </a:tr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Marketing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Management, Marketing, Sysadmins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916682"/>
                  </a:ext>
                </a:extLst>
              </a:tr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Legal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Legal Team, Management, Help Desk,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090066"/>
                  </a:ext>
                </a:extLst>
              </a:tr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Operations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Consultants, Project Managers, Legal Team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632747"/>
                  </a:ext>
                </a:extLst>
              </a:tr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HR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Human Resources, Management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780389"/>
                  </a:ext>
                </a:extLst>
              </a:tr>
            </a:tbl>
          </a:graphicData>
        </a:graphic>
      </p:graphicFrame>
      <p:sp>
        <p:nvSpPr>
          <p:cNvPr id="2" name="Arrow: Right 1">
            <a:extLst>
              <a:ext uri="{FF2B5EF4-FFF2-40B4-BE49-F238E27FC236}">
                <a16:creationId xmlns:a16="http://schemas.microsoft.com/office/drawing/2014/main" id="{2D4EEBF0-F0FA-930F-6C00-AEF9F2D5368B}"/>
              </a:ext>
            </a:extLst>
          </p:cNvPr>
          <p:cNvSpPr/>
          <p:nvPr/>
        </p:nvSpPr>
        <p:spPr>
          <a:xfrm>
            <a:off x="7360920" y="4175583"/>
            <a:ext cx="1399032" cy="393192"/>
          </a:xfrm>
          <a:prstGeom prst="rightArrow">
            <a:avLst/>
          </a:prstGeom>
          <a:solidFill>
            <a:srgbClr val="FFB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080793C2-D996-5CA6-9F28-514492ED58A9}"/>
              </a:ext>
            </a:extLst>
          </p:cNvPr>
          <p:cNvSpPr/>
          <p:nvPr/>
        </p:nvSpPr>
        <p:spPr>
          <a:xfrm>
            <a:off x="7360920" y="2892552"/>
            <a:ext cx="1399032" cy="393192"/>
          </a:xfrm>
          <a:prstGeom prst="rightArrow">
            <a:avLst/>
          </a:prstGeom>
          <a:solidFill>
            <a:srgbClr val="FFB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20DE059-A3E0-840D-1418-46623887FBF4}"/>
              </a:ext>
            </a:extLst>
          </p:cNvPr>
          <p:cNvSpPr/>
          <p:nvPr/>
        </p:nvSpPr>
        <p:spPr>
          <a:xfrm>
            <a:off x="7360920" y="3572257"/>
            <a:ext cx="1399032" cy="393192"/>
          </a:xfrm>
          <a:prstGeom prst="rightArrow">
            <a:avLst/>
          </a:prstGeom>
          <a:solidFill>
            <a:srgbClr val="FFB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C1A79095-4E0A-7EE7-0E5A-C71B049DB1E5}"/>
              </a:ext>
            </a:extLst>
          </p:cNvPr>
          <p:cNvSpPr/>
          <p:nvPr/>
        </p:nvSpPr>
        <p:spPr>
          <a:xfrm>
            <a:off x="7360920" y="2289225"/>
            <a:ext cx="1399032" cy="393192"/>
          </a:xfrm>
          <a:prstGeom prst="rightArrow">
            <a:avLst/>
          </a:prstGeom>
          <a:solidFill>
            <a:srgbClr val="FFB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F0E52EA0-A8B7-C9EC-8B2F-8F7FEB14AE97}"/>
              </a:ext>
            </a:extLst>
          </p:cNvPr>
          <p:cNvSpPr/>
          <p:nvPr/>
        </p:nvSpPr>
        <p:spPr>
          <a:xfrm>
            <a:off x="7395376" y="5382236"/>
            <a:ext cx="1399032" cy="393192"/>
          </a:xfrm>
          <a:prstGeom prst="rightArrow">
            <a:avLst/>
          </a:prstGeom>
          <a:solidFill>
            <a:srgbClr val="FFB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FD2888B3-C6C6-1F29-476B-43D71682E79E}"/>
              </a:ext>
            </a:extLst>
          </p:cNvPr>
          <p:cNvSpPr/>
          <p:nvPr/>
        </p:nvSpPr>
        <p:spPr>
          <a:xfrm>
            <a:off x="7395376" y="6061941"/>
            <a:ext cx="1399032" cy="393192"/>
          </a:xfrm>
          <a:prstGeom prst="rightArrow">
            <a:avLst/>
          </a:prstGeom>
          <a:solidFill>
            <a:srgbClr val="FFB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80F3CE73-D572-215F-8F5E-4982D443050D}"/>
              </a:ext>
            </a:extLst>
          </p:cNvPr>
          <p:cNvSpPr/>
          <p:nvPr/>
        </p:nvSpPr>
        <p:spPr>
          <a:xfrm>
            <a:off x="7395376" y="4778909"/>
            <a:ext cx="1399032" cy="393192"/>
          </a:xfrm>
          <a:prstGeom prst="rightArrow">
            <a:avLst/>
          </a:prstGeom>
          <a:solidFill>
            <a:srgbClr val="FFB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071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9825"/>
          <a:chOff x="0" y="0"/>
          <a:chExt cx="12192000" cy="6219825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09B522A-4599-F433-51CF-B0B815EBDD95}"/>
              </a:ext>
            </a:extLst>
          </p:cNvPr>
          <p:cNvSpPr/>
          <p:nvPr/>
        </p:nvSpPr>
        <p:spPr bwMode="auto">
          <a:xfrm>
            <a:off x="0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Calibr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302" y="185537"/>
            <a:ext cx="3898960" cy="43550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Security</a:t>
            </a:r>
            <a:endParaRPr kumimoji="0" lang="en-US" sz="40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External Sharing and External User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21" name="Picture 2" descr="Microsoft Logo, symbol, meaning, history, PNG, brand">
            <a:extLst>
              <a:ext uri="{FF2B5EF4-FFF2-40B4-BE49-F238E27FC236}">
                <a16:creationId xmlns:a16="http://schemas.microsoft.com/office/drawing/2014/main" id="{2219BEBA-9912-31A3-0588-746F3B0A3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292AAF-6363-3031-ECB0-A1B55824EC03}"/>
              </a:ext>
            </a:extLst>
          </p:cNvPr>
          <p:cNvSpPr txBox="1"/>
          <p:nvPr/>
        </p:nvSpPr>
        <p:spPr>
          <a:xfrm>
            <a:off x="254300" y="2562148"/>
            <a:ext cx="3993959" cy="263149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In SharePoint, external sharing was enabled for 13 of your 18 sites.</a:t>
            </a: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In OneDrive, external sharing was enabled for 158 of your 311 users.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External Users: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7 users were found who can access company resources with a different domain that require extra attention.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</p:txBody>
      </p:sp>
      <p:pic>
        <p:nvPicPr>
          <p:cNvPr id="6" name="Picture 5" descr="A red and green circle&#10;&#10;Description automatically generated">
            <a:extLst>
              <a:ext uri="{FF2B5EF4-FFF2-40B4-BE49-F238E27FC236}">
                <a16:creationId xmlns:a16="http://schemas.microsoft.com/office/drawing/2014/main" id="{376FC407-1D64-4F1D-3770-C07AFCD894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9504" y="3152346"/>
            <a:ext cx="8714704" cy="4240487"/>
          </a:xfrm>
          <a:prstGeom prst="rect">
            <a:avLst/>
          </a:prstGeom>
        </p:spPr>
      </p:pic>
      <p:pic>
        <p:nvPicPr>
          <p:cNvPr id="9" name="Picture 8" descr="A green and red circle&#10;&#10;Description automatically generated">
            <a:extLst>
              <a:ext uri="{FF2B5EF4-FFF2-40B4-BE49-F238E27FC236}">
                <a16:creationId xmlns:a16="http://schemas.microsoft.com/office/drawing/2014/main" id="{B584FDED-A453-DB9C-0CAA-E08AFF9785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1153" y="-4155"/>
            <a:ext cx="8714704" cy="42363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2330ADE-9ECC-D61B-960E-1A2FDD343794}"/>
              </a:ext>
            </a:extLst>
          </p:cNvPr>
          <p:cNvSpPr txBox="1"/>
          <p:nvPr/>
        </p:nvSpPr>
        <p:spPr>
          <a:xfrm>
            <a:off x="7234745" y="4047492"/>
            <a:ext cx="214804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SharePoint Sites</a:t>
            </a: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B1F6FF-AB6A-591B-27D5-4297256379B6}"/>
              </a:ext>
            </a:extLst>
          </p:cNvPr>
          <p:cNvSpPr txBox="1"/>
          <p:nvPr/>
        </p:nvSpPr>
        <p:spPr>
          <a:xfrm>
            <a:off x="7236394" y="687218"/>
            <a:ext cx="214804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OneDrive Accounts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3615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219825"/>
          <a:chOff x="0" y="0"/>
          <a:chExt cx="12192000" cy="6219825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09B522A-4599-F433-51CF-B0B815EBDD95}"/>
              </a:ext>
            </a:extLst>
          </p:cNvPr>
          <p:cNvSpPr/>
          <p:nvPr/>
        </p:nvSpPr>
        <p:spPr bwMode="auto">
          <a:xfrm>
            <a:off x="0" y="0"/>
            <a:ext cx="444926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Calibr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302" y="185537"/>
            <a:ext cx="3898960" cy="38625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Security</a:t>
            </a:r>
            <a:endParaRPr kumimoji="0" lang="en-US" sz="40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Sensitivity Labels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21" name="Picture 2" descr="Microsoft Logo, symbol, meaning, history, PNG, brand">
            <a:extLst>
              <a:ext uri="{FF2B5EF4-FFF2-40B4-BE49-F238E27FC236}">
                <a16:creationId xmlns:a16="http://schemas.microsoft.com/office/drawing/2014/main" id="{2219BEBA-9912-31A3-0588-746F3B0A3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57882"/>
            <a:ext cx="1392032" cy="78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292AAF-6363-3031-ECB0-A1B55824EC03}"/>
              </a:ext>
            </a:extLst>
          </p:cNvPr>
          <p:cNvSpPr txBox="1"/>
          <p:nvPr/>
        </p:nvSpPr>
        <p:spPr>
          <a:xfrm>
            <a:off x="254300" y="2562148"/>
            <a:ext cx="3993959" cy="343170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7625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We scanned your OneDrive and SharePoint environments for sensitivity labels</a:t>
            </a: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115 Files were found with assigned sensitivity labels </a:t>
            </a: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7 Different levels of sensitivity labels were found in use</a:t>
            </a:r>
          </a:p>
          <a:p>
            <a:pPr marL="390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100000"/>
                  </a:srgbClr>
                </a:solidFill>
                <a:effectLst/>
                <a:uLnTx/>
                <a:uFillTx/>
                <a:latin typeface="Segoe UI Light"/>
                <a:ea typeface="+mn-ea"/>
                <a:cs typeface="Segoe UI Light"/>
              </a:rPr>
              <a:t>Consider widespread adoption of Sensitivity Labels to ensure that data cannot be accessed by unauthorized users.</a:t>
            </a: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  <a:p>
            <a:pPr marL="47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alpha val="100000"/>
                </a:srgbClr>
              </a:solidFill>
              <a:effectLst/>
              <a:uLnTx/>
              <a:uFillTx/>
              <a:latin typeface="Segoe UI Light"/>
              <a:ea typeface="+mn-ea"/>
              <a:cs typeface="Segoe UI Ligh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27D621-DA64-1BA5-35A6-B494F93A8C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1818" y="1556072"/>
            <a:ext cx="7920181" cy="44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015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1109</Words>
  <Application>Microsoft Office PowerPoint</Application>
  <PresentationFormat>Widescreen</PresentationFormat>
  <Paragraphs>256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Segoe UI</vt:lpstr>
      <vt:lpstr>Segoe UI Black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Security Azure Secure Scores</vt:lpstr>
      <vt:lpstr>Security M365 Secure Scores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Phil Carson</dc:creator>
  <cp:lastModifiedBy>Phil Carson</cp:lastModifiedBy>
  <cp:revision>1</cp:revision>
  <dcterms:created xsi:type="dcterms:W3CDTF">2024-07-26T12:42:27Z</dcterms:created>
  <dcterms:modified xsi:type="dcterms:W3CDTF">2024-09-09T13:09:43Z</dcterms:modified>
</cp:coreProperties>
</file>